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65" r:id="rId3"/>
    <p:sldId id="268" r:id="rId4"/>
    <p:sldId id="266" r:id="rId5"/>
    <p:sldId id="267" r:id="rId6"/>
    <p:sldId id="272" r:id="rId7"/>
    <p:sldId id="271" r:id="rId8"/>
    <p:sldId id="269" r:id="rId9"/>
    <p:sldId id="274" r:id="rId10"/>
    <p:sldId id="273" r:id="rId11"/>
    <p:sldId id="279" r:id="rId12"/>
    <p:sldId id="285" r:id="rId13"/>
    <p:sldId id="286" r:id="rId14"/>
    <p:sldId id="287" r:id="rId15"/>
    <p:sldId id="276" r:id="rId16"/>
    <p:sldId id="317" r:id="rId17"/>
    <p:sldId id="318" r:id="rId18"/>
    <p:sldId id="319" r:id="rId19"/>
    <p:sldId id="289" r:id="rId20"/>
    <p:sldId id="320" r:id="rId21"/>
    <p:sldId id="290" r:id="rId22"/>
    <p:sldId id="291" r:id="rId23"/>
    <p:sldId id="280" r:id="rId24"/>
    <p:sldId id="283" r:id="rId25"/>
    <p:sldId id="299" r:id="rId26"/>
    <p:sldId id="312" r:id="rId27"/>
    <p:sldId id="301" r:id="rId28"/>
    <p:sldId id="302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284" r:id="rId38"/>
    <p:sldId id="281" r:id="rId39"/>
    <p:sldId id="315" r:id="rId40"/>
    <p:sldId id="316" r:id="rId41"/>
    <p:sldId id="282" r:id="rId42"/>
    <p:sldId id="293" r:id="rId43"/>
    <p:sldId id="292" r:id="rId44"/>
    <p:sldId id="294" r:id="rId45"/>
    <p:sldId id="295" r:id="rId46"/>
    <p:sldId id="297" r:id="rId47"/>
    <p:sldId id="298" r:id="rId48"/>
    <p:sldId id="313" r:id="rId49"/>
    <p:sldId id="314" r:id="rId50"/>
    <p:sldId id="29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50164A"/>
    <a:srgbClr val="176322"/>
    <a:srgbClr val="010A10"/>
    <a:srgbClr val="071B09"/>
    <a:srgbClr val="0A2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856" autoAdjust="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6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61BFB-46E9-460B-9356-30C4BBBAF590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BE21C-C679-4D79-9AF4-18772B5C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6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BE21C-C679-4D79-9AF4-18772B5C24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2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BE21C-C679-4D79-9AF4-18772B5C24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02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BE21C-C679-4D79-9AF4-18772B5C24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1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BE21C-C679-4D79-9AF4-18772B5C24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2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BE21C-C679-4D79-9AF4-18772B5C24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4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BE21C-C679-4D79-9AF4-18772B5C24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2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BE21C-C679-4D79-9AF4-18772B5C24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10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BE21C-C679-4D79-9AF4-18772B5C24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22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BE21C-C679-4D79-9AF4-18772B5C24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71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BE21C-C679-4D79-9AF4-18772B5C24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43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BE21C-C679-4D79-9AF4-18772B5C24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53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388C-9C7E-F79C-C018-8DD602C55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237C51-3C48-8796-D20C-EE6D829E1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4AF24-223E-94FD-20AA-0ED0F49FE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BBC3-F587-4776-A8CB-FF78EF855E0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5CE49-7BAA-13FF-C5EF-AA428F969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0C0BA-E097-F21A-152A-F007F05F2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C3E4-AA0B-47E0-AD78-275AD9210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26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DD2B-1E0A-1D55-1ADE-A69BEA04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F0532C-8B82-1BE8-CCD0-968CF18AB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71A41-A3EA-602D-FABC-6F2F76442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BBC3-F587-4776-A8CB-FF78EF855E0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E4592-4558-2FD3-D483-CE76BBDC5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26895-AA08-C4F7-6ECD-36C28353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C3E4-AA0B-47E0-AD78-275AD9210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6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032D92-2CFA-7056-DF89-1C3BF6EFE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9015CA-59A7-F4D7-13E9-95298DC04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BACBE-7FAC-6A7F-BFFA-CA1CF7945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BBC3-F587-4776-A8CB-FF78EF855E0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A3181-3B7C-A85D-8B29-E2470234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9701A-CFF1-D0AA-C46E-CB830FD3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C3E4-AA0B-47E0-AD78-275AD9210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4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6371A-AF22-17AB-0371-4CAEE63C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5FD02-D971-31E4-60A6-74243726A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9BA2F-1C75-E325-BF69-2F3E7D3C9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BBC3-F587-4776-A8CB-FF78EF855E0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CA7F9-27AA-93D2-758E-448DF6F9D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2771A-47E3-09A5-FF39-61B211CB6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C3E4-AA0B-47E0-AD78-275AD9210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11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94874-5AD2-0659-1B7A-C1C80027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F0234-03D8-8265-77ED-FD846BED4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AEFD7-BB99-44D0-03DC-D49315E57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BBC3-F587-4776-A8CB-FF78EF855E0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03285-F598-1139-F2E9-588C3FD30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D23A5-401B-A0DA-2BB2-BAC94A71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C3E4-AA0B-47E0-AD78-275AD9210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E846-10A8-4AD8-5E80-F8B38325F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DCAC0-52AB-C2F1-0301-DCE9EF5A3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E4624-EEA2-88A4-49C0-8C9130BF3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8C3B7-9990-E0B8-3503-CB76CC17B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BBC3-F587-4776-A8CB-FF78EF855E0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C4A37-D039-2EA7-9C8F-5B6B61C7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B3658-3AAF-F9DA-B8AA-7E981C889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C3E4-AA0B-47E0-AD78-275AD9210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2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DDF5-CAD3-9551-8F1B-AEE05D659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D9B50-2E20-A742-3738-5734D7BE4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23804-697A-7DBE-9C1A-152389D00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AB658-F710-B315-8B2B-DA3F22207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7E5595-6ECD-0CD2-273D-6DDC1C20F6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16FF8-49C5-BBC7-90EF-1EF94A00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BBC3-F587-4776-A8CB-FF78EF855E0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B35E4-FCFB-46F1-DE61-9511DEEB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76AA9-0187-1D69-FA07-57F16FA7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C3E4-AA0B-47E0-AD78-275AD9210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19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13CDB-D7ED-1212-B6CD-70DC137C7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28725B-404B-46B5-0075-8435390B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BBC3-F587-4776-A8CB-FF78EF855E0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732FF-A2E8-66E8-9947-08B1E98E1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100C4-C6FD-B2CB-D636-A09C38C4F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C3E4-AA0B-47E0-AD78-275AD9210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44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EA2AB2-6314-9493-9093-0DC857647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BBC3-F587-4776-A8CB-FF78EF855E0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A4288-40C4-08C1-F127-ACBFE195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2C918-6796-9E1E-46D5-DBD14C43E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C3E4-AA0B-47E0-AD78-275AD9210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01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5F3A-5353-37AE-1E24-569E552D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599CD-1D7A-5C78-B7F8-75394675A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744A8-D614-07A6-A88E-B0610C33A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B9FAD-7586-F545-3770-F6DDCABB8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BBC3-F587-4776-A8CB-FF78EF855E0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CEAE6-FF60-A6F8-C3DC-34D5C788A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C8492-B63F-7312-3E0C-0EC12C5E9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C3E4-AA0B-47E0-AD78-275AD9210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8662-8581-6B2B-54B8-638F9F34A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4700B-5EEF-B1FA-F83C-CFC11B5FC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9BBF9-2C87-E9AA-A94B-BC4E9F099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9FA902-6E59-E27D-59BF-3D1922229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BBC3-F587-4776-A8CB-FF78EF855E0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FA803-1B48-0D9C-4396-D773AC24F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F8135-7D9B-18DE-0EEE-BE7EBF25F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C3E4-AA0B-47E0-AD78-275AD9210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29CA73-DC63-85D3-DEF6-43267433C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E5F2-8C42-9B2A-8ECF-87F47C030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D79C8-568B-9E4E-81AC-691B33E297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08BBC3-F587-4776-A8CB-FF78EF855E0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3856A-30F2-99F7-F3A3-4C6E25F8B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3010D-8B72-0AE2-C296-F9C4AF436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04C3E4-AA0B-47E0-AD78-275AD9210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82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microsoft.com/office/2007/relationships/hdphoto" Target="../media/hdphoto3.wdp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0.jpe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0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24.svg"/><Relationship Id="rId4" Type="http://schemas.openxmlformats.org/officeDocument/2006/relationships/image" Target="../media/image19.sv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8DF8-097A-B7EF-7B73-B0753309E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16824"/>
            <a:ext cx="9144000" cy="992905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Smart FOTA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A3DC17-8747-AED9-66D9-1CFC8F9AA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3022"/>
            <a:ext cx="9144000" cy="39969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Shoubra Faculty of Engineering</a:t>
            </a:r>
          </a:p>
        </p:txBody>
      </p:sp>
      <p:pic>
        <p:nvPicPr>
          <p:cNvPr id="4" name="Picture 3" descr="A logo of a university&#10;&#10;Description automatically generated">
            <a:extLst>
              <a:ext uri="{FF2B5EF4-FFF2-40B4-BE49-F238E27FC236}">
                <a16:creationId xmlns:a16="http://schemas.microsoft.com/office/drawing/2014/main" id="{98E2E2FD-BFF2-079D-CD30-763ACF97C0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433" y="1307690"/>
            <a:ext cx="1809134" cy="18091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3A0B2A4-2A05-5AB7-560C-6629424D6A25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CCABC13-2A7C-F79B-D6AC-C60C8BBC2A01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2A1EABF-EBDD-A72F-E12C-35C184DA3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124125"/>
            <a:ext cx="7762183" cy="2754814"/>
            <a:chOff x="7334250" y="0"/>
            <a:chExt cx="4857750" cy="1724025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5C859F9-50AD-B7E9-8901-299C01DB30AE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A690B1A-7910-9D24-170A-6C71F456390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3068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70B8DB-6AB0-CE4B-E6A8-E8E88323CEB6}"/>
              </a:ext>
            </a:extLst>
          </p:cNvPr>
          <p:cNvGrpSpPr/>
          <p:nvPr/>
        </p:nvGrpSpPr>
        <p:grpSpPr>
          <a:xfrm>
            <a:off x="4429817" y="0"/>
            <a:ext cx="7762183" cy="2754814"/>
            <a:chOff x="4429817" y="0"/>
            <a:chExt cx="7762183" cy="275481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17C7315-41D6-0549-68DE-F2FE5D0CAD33}"/>
                </a:ext>
              </a:extLst>
            </p:cNvPr>
            <p:cNvCxnSpPr/>
            <p:nvPr/>
          </p:nvCxnSpPr>
          <p:spPr>
            <a:xfrm flipH="1" flipV="1">
              <a:off x="4429817" y="0"/>
              <a:ext cx="7762183" cy="1217597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B2CB97-1C09-A0E7-7FEF-52399ED88CD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5722" y="0"/>
              <a:ext cx="1126278" cy="2754814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82B4DE-9E7D-82CF-7112-4B0CA2B51F43}"/>
              </a:ext>
            </a:extLst>
          </p:cNvPr>
          <p:cNvCxnSpPr/>
          <p:nvPr/>
        </p:nvCxnSpPr>
        <p:spPr>
          <a:xfrm rot="10800000" flipH="1" flipV="1">
            <a:off x="0" y="5661342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B5DEAE-656A-95FD-FC82-63F180B66263}"/>
              </a:ext>
            </a:extLst>
          </p:cNvPr>
          <p:cNvCxnSpPr>
            <a:cxnSpLocks/>
          </p:cNvCxnSpPr>
          <p:nvPr/>
        </p:nvCxnSpPr>
        <p:spPr>
          <a:xfrm rot="10800000">
            <a:off x="0" y="4124125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8EE1EC-8EAC-B5DB-DFD6-E333E7518A9D}"/>
              </a:ext>
            </a:extLst>
          </p:cNvPr>
          <p:cNvSpPr txBox="1"/>
          <p:nvPr/>
        </p:nvSpPr>
        <p:spPr>
          <a:xfrm>
            <a:off x="4548004" y="394675"/>
            <a:ext cx="2943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FOTA Features </a:t>
            </a:r>
          </a:p>
        </p:txBody>
      </p:sp>
      <p:sp>
        <p:nvSpPr>
          <p:cNvPr id="6" name="Google Shape;226;p35">
            <a:extLst>
              <a:ext uri="{FF2B5EF4-FFF2-40B4-BE49-F238E27FC236}">
                <a16:creationId xmlns:a16="http://schemas.microsoft.com/office/drawing/2014/main" id="{5532F674-299D-0D22-AA4E-108A3865AD9E}"/>
              </a:ext>
            </a:extLst>
          </p:cNvPr>
          <p:cNvSpPr txBox="1">
            <a:spLocks/>
          </p:cNvSpPr>
          <p:nvPr/>
        </p:nvSpPr>
        <p:spPr>
          <a:xfrm>
            <a:off x="563138" y="1209639"/>
            <a:ext cx="10913165" cy="4438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Low">
              <a:buClr>
                <a:srgbClr val="434343"/>
              </a:buClr>
              <a:buSzPts val="1100"/>
            </a:pPr>
            <a:r>
              <a:rPr lang="en-US" sz="2000" b="1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Check for Update:</a:t>
            </a:r>
          </a:p>
          <a:p>
            <a:pPr algn="justLow">
              <a:buClr>
                <a:srgbClr val="434343"/>
              </a:buClr>
              <a:buSzPts val="1100"/>
            </a:pPr>
            <a:r>
              <a:rPr lang="en-US" sz="1800" kern="0" dirty="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Determine the availability of newer firmware versions from the server (Firebase).</a:t>
            </a:r>
          </a:p>
          <a:p>
            <a:pPr algn="justLow">
              <a:buClr>
                <a:srgbClr val="434343"/>
              </a:buClr>
              <a:buSzPts val="1100"/>
            </a:pPr>
            <a:endParaRPr lang="en-US" sz="1200" kern="0" dirty="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algn="justLow">
              <a:buClr>
                <a:srgbClr val="434343"/>
              </a:buClr>
              <a:buSzPts val="1100"/>
            </a:pPr>
            <a:r>
              <a:rPr lang="en-US" sz="2000" b="1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Get the Update from the Server:</a:t>
            </a:r>
          </a:p>
          <a:p>
            <a:pPr algn="justLow">
              <a:buClr>
                <a:srgbClr val="434343"/>
              </a:buClr>
              <a:buSzPts val="1100"/>
            </a:pPr>
            <a:r>
              <a:rPr lang="en-US" sz="1800" kern="0" dirty="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This process encompasses establishing a secure connection, downloading the firmware update package, and validating the version of the downloaded update.</a:t>
            </a:r>
          </a:p>
          <a:p>
            <a:pPr algn="justLow">
              <a:buClr>
                <a:srgbClr val="434343"/>
              </a:buClr>
              <a:buSzPts val="1100"/>
            </a:pPr>
            <a:endParaRPr lang="en-US" sz="1200" kern="0" dirty="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algn="justLow">
              <a:buClr>
                <a:srgbClr val="434343"/>
              </a:buClr>
              <a:buSzPts val="1100"/>
            </a:pPr>
            <a:r>
              <a:rPr lang="en-US" sz="2000" b="1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Encryption:</a:t>
            </a:r>
          </a:p>
          <a:p>
            <a:pPr algn="justLow">
              <a:buClr>
                <a:srgbClr val="434343"/>
              </a:buClr>
              <a:buSzPts val="1100"/>
            </a:pPr>
            <a:r>
              <a:rPr lang="en-US" sz="1800" kern="0" dirty="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Implemented AES encryption as an advanced security measure, creating a unique code accessible only to your device and the server.</a:t>
            </a:r>
          </a:p>
          <a:p>
            <a:pPr algn="justLow">
              <a:buClr>
                <a:srgbClr val="434343"/>
              </a:buClr>
              <a:buSzPts val="1100"/>
            </a:pPr>
            <a:endParaRPr lang="en-US" sz="1200" kern="0" dirty="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algn="justLow">
              <a:buClr>
                <a:srgbClr val="434343"/>
              </a:buClr>
              <a:buSzPts val="1100"/>
            </a:pPr>
            <a:r>
              <a:rPr lang="en-US" sz="2000" b="1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Condensed Light"/>
                <a:ea typeface="Roboto Condensed Light"/>
                <a:cs typeface="Roboto Condensed Light"/>
              </a:rPr>
              <a:t>V2V:</a:t>
            </a:r>
          </a:p>
          <a:p>
            <a:pPr algn="justLow">
              <a:buClr>
                <a:srgbClr val="434343"/>
              </a:buClr>
              <a:buSzPts val="1100"/>
            </a:pPr>
            <a:r>
              <a:rPr lang="en-US" sz="1800" kern="0" dirty="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</a:rPr>
              <a:t>Used to update the car via secure authenticated vehicles.</a:t>
            </a:r>
            <a:endParaRPr lang="en-US" sz="1800" kern="0" dirty="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algn="justLow">
              <a:buClr>
                <a:srgbClr val="434343"/>
              </a:buClr>
              <a:buSzPts val="1100"/>
            </a:pPr>
            <a:endParaRPr lang="en-US" sz="1200" kern="0" dirty="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algn="justLow">
              <a:buClr>
                <a:srgbClr val="434343"/>
              </a:buClr>
              <a:buSzPts val="1100"/>
            </a:pPr>
            <a:r>
              <a:rPr lang="en-US" sz="2000" b="1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Condensed Light"/>
                <a:ea typeface="Roboto Condensed Light"/>
                <a:cs typeface="Roboto Condensed Light"/>
              </a:rPr>
              <a:t>OTP For Authentication: </a:t>
            </a:r>
          </a:p>
          <a:p>
            <a:pPr algn="justLow">
              <a:buClr>
                <a:srgbClr val="434343"/>
              </a:buClr>
              <a:buSzPts val="1100"/>
            </a:pPr>
            <a:r>
              <a:rPr lang="en-US" sz="1800" kern="0" dirty="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</a:rPr>
              <a:t>Used for verify the update to the user.</a:t>
            </a:r>
          </a:p>
        </p:txBody>
      </p:sp>
    </p:spTree>
    <p:extLst>
      <p:ext uri="{BB962C8B-B14F-4D97-AF65-F5344CB8AC3E}">
        <p14:creationId xmlns:p14="http://schemas.microsoft.com/office/powerpoint/2010/main" val="3505389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ar on a cell phone&#10;&#10;Description automatically generated">
            <a:extLst>
              <a:ext uri="{FF2B5EF4-FFF2-40B4-BE49-F238E27FC236}">
                <a16:creationId xmlns:a16="http://schemas.microsoft.com/office/drawing/2014/main" id="{DFB8A607-6AC7-6BD1-323C-EBEF5697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" r="3396" b="7491"/>
          <a:stretch/>
        </p:blipFill>
        <p:spPr>
          <a:xfrm>
            <a:off x="13107857" y="1058595"/>
            <a:ext cx="9201436" cy="5063573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6A59E0-D9F7-A45E-C5DF-7BA926E8C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124125"/>
            <a:ext cx="7762183" cy="2754814"/>
            <a:chOff x="7334250" y="0"/>
            <a:chExt cx="4857750" cy="1724025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E62BD90-FDD2-4B6C-34B5-52B1D2081E06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C92931D-4A62-02A5-8D34-A22D3F26D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3466940-424B-85D6-2768-1FDF12FB8258}"/>
              </a:ext>
            </a:extLst>
          </p:cNvPr>
          <p:cNvSpPr txBox="1"/>
          <p:nvPr/>
        </p:nvSpPr>
        <p:spPr>
          <a:xfrm>
            <a:off x="3043178" y="342346"/>
            <a:ext cx="6105644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b="1" kern="1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Our </a:t>
            </a:r>
            <a:r>
              <a:rPr lang="en-US" sz="2800" b="1" kern="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Web-APP</a:t>
            </a:r>
            <a:endParaRPr lang="en-US" sz="2800" b="1" kern="100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purple car on a smartphone&#10;&#10;Description automatically generated">
            <a:extLst>
              <a:ext uri="{FF2B5EF4-FFF2-40B4-BE49-F238E27FC236}">
                <a16:creationId xmlns:a16="http://schemas.microsoft.com/office/drawing/2014/main" id="{3F94FECC-73C1-27BB-0157-EAA9350E2D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r="3674" b="6809"/>
          <a:stretch/>
        </p:blipFill>
        <p:spPr>
          <a:xfrm>
            <a:off x="1596882" y="1071483"/>
            <a:ext cx="9201436" cy="506543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4469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urple car on a smartphone&#10;&#10;Description automatically generated">
            <a:extLst>
              <a:ext uri="{FF2B5EF4-FFF2-40B4-BE49-F238E27FC236}">
                <a16:creationId xmlns:a16="http://schemas.microsoft.com/office/drawing/2014/main" id="{CB48FDC2-C43D-9672-34AC-2874E519FD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r="3674" b="6809"/>
          <a:stretch/>
        </p:blipFill>
        <p:spPr>
          <a:xfrm>
            <a:off x="-9672040" y="1071483"/>
            <a:ext cx="9201436" cy="506543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6A59E0-D9F7-A45E-C5DF-7BA926E8C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124125"/>
            <a:ext cx="7762183" cy="2754814"/>
            <a:chOff x="7334250" y="0"/>
            <a:chExt cx="4857750" cy="1724025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E62BD90-FDD2-4B6C-34B5-52B1D2081E06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C92931D-4A62-02A5-8D34-A22D3F26D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387169E-E2AC-D0CC-DB1C-E4F5EC66302F}"/>
              </a:ext>
            </a:extLst>
          </p:cNvPr>
          <p:cNvSpPr txBox="1"/>
          <p:nvPr/>
        </p:nvSpPr>
        <p:spPr>
          <a:xfrm>
            <a:off x="3043178" y="342346"/>
            <a:ext cx="6105644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b="1" kern="1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Our </a:t>
            </a:r>
            <a:r>
              <a:rPr lang="en-US" sz="2800" b="1" kern="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Web-APP</a:t>
            </a:r>
            <a:endParaRPr lang="en-US" sz="2800" b="1" kern="100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 descr="A purple car on a cell phone&#10;&#10;Description automatically generated">
            <a:extLst>
              <a:ext uri="{FF2B5EF4-FFF2-40B4-BE49-F238E27FC236}">
                <a16:creationId xmlns:a16="http://schemas.microsoft.com/office/drawing/2014/main" id="{ADDBBFEE-FF5E-2FE8-F5C2-2B5E5CB6CE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" r="3396" b="7491"/>
          <a:stretch/>
        </p:blipFill>
        <p:spPr>
          <a:xfrm>
            <a:off x="1596882" y="1058595"/>
            <a:ext cx="9201436" cy="5063573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1658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6A59E0-D9F7-A45E-C5DF-7BA926E8C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124125"/>
            <a:ext cx="7762183" cy="2754814"/>
            <a:chOff x="7334250" y="0"/>
            <a:chExt cx="4857750" cy="1724025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E62BD90-FDD2-4B6C-34B5-52B1D2081E06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C92931D-4A62-02A5-8D34-A22D3F26D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F80B63-E368-1E22-DE7C-F5312E22AB0D}"/>
              </a:ext>
            </a:extLst>
          </p:cNvPr>
          <p:cNvSpPr/>
          <p:nvPr/>
        </p:nvSpPr>
        <p:spPr>
          <a:xfrm>
            <a:off x="1973637" y="1264483"/>
            <a:ext cx="2265680" cy="26893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5C87CB-956C-8505-CFD6-0EA10F807842}"/>
              </a:ext>
            </a:extLst>
          </p:cNvPr>
          <p:cNvSpPr/>
          <p:nvPr/>
        </p:nvSpPr>
        <p:spPr>
          <a:xfrm>
            <a:off x="1973637" y="5977163"/>
            <a:ext cx="2265680" cy="26893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B46B81-DBB3-093E-352F-939D1CF14FA2}"/>
              </a:ext>
            </a:extLst>
          </p:cNvPr>
          <p:cNvSpPr/>
          <p:nvPr/>
        </p:nvSpPr>
        <p:spPr>
          <a:xfrm>
            <a:off x="1581321" y="1713867"/>
            <a:ext cx="3050312" cy="36213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OEM Upload an encrypted update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F9023BD2-CB4E-327D-B7F4-7DC3D30A2F50}"/>
              </a:ext>
            </a:extLst>
          </p:cNvPr>
          <p:cNvSpPr/>
          <p:nvPr/>
        </p:nvSpPr>
        <p:spPr>
          <a:xfrm>
            <a:off x="2204284" y="2924798"/>
            <a:ext cx="1804381" cy="849910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OTP Entered?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15466A5-1E59-539D-8404-89B4D6184723}"/>
              </a:ext>
            </a:extLst>
          </p:cNvPr>
          <p:cNvSpPr/>
          <p:nvPr/>
        </p:nvSpPr>
        <p:spPr>
          <a:xfrm>
            <a:off x="1826389" y="5332502"/>
            <a:ext cx="2560174" cy="36213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Update car state on the server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A0FBDB6-B6BD-24D5-E22B-065B95A87CE4}"/>
              </a:ext>
            </a:extLst>
          </p:cNvPr>
          <p:cNvCxnSpPr>
            <a:cxnSpLocks/>
            <a:stCxn id="7" idx="3"/>
            <a:endCxn id="25" idx="3"/>
          </p:cNvCxnSpPr>
          <p:nvPr/>
        </p:nvCxnSpPr>
        <p:spPr>
          <a:xfrm flipV="1">
            <a:off x="4008665" y="2499089"/>
            <a:ext cx="1905118" cy="850664"/>
          </a:xfrm>
          <a:prstGeom prst="bentConnector3">
            <a:avLst>
              <a:gd name="adj1" fmla="val 111999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720050-463A-1A02-5D0F-1DEF7FDD1A11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3106477" y="1533418"/>
            <a:ext cx="0" cy="180449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448586-0A6B-D2DA-BE13-A0D967E8D4B0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>
            <a:off x="3106475" y="3774708"/>
            <a:ext cx="2" cy="888199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AE575D-BF0C-EDBF-DB9C-40F5EE23DC0E}"/>
              </a:ext>
            </a:extLst>
          </p:cNvPr>
          <p:cNvCxnSpPr>
            <a:stCxn id="9" idx="2"/>
            <a:endCxn id="5" idx="0"/>
          </p:cNvCxnSpPr>
          <p:nvPr/>
        </p:nvCxnSpPr>
        <p:spPr>
          <a:xfrm>
            <a:off x="3106476" y="5694640"/>
            <a:ext cx="1" cy="282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58CA459-9E3E-1645-5804-9005F1F36000}"/>
              </a:ext>
            </a:extLst>
          </p:cNvPr>
          <p:cNvSpPr/>
          <p:nvPr/>
        </p:nvSpPr>
        <p:spPr>
          <a:xfrm>
            <a:off x="302209" y="2318020"/>
            <a:ext cx="5611574" cy="36213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Send OTP SMS Message with the update to the car owner Every 24h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5514B2-270D-3F9C-4D9E-0DE953CC2E76}"/>
              </a:ext>
            </a:extLst>
          </p:cNvPr>
          <p:cNvSpPr/>
          <p:nvPr/>
        </p:nvSpPr>
        <p:spPr>
          <a:xfrm>
            <a:off x="4851413" y="3052573"/>
            <a:ext cx="594360" cy="59436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EBA2BB-EC75-4C68-3A0F-C49D2433F14E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>
            <a:off x="3106477" y="2076005"/>
            <a:ext cx="1519" cy="24201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46BFF602-8E52-C132-788B-E3699C715B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" r="65252" b="-1"/>
          <a:stretch/>
        </p:blipFill>
        <p:spPr>
          <a:xfrm>
            <a:off x="7246589" y="997148"/>
            <a:ext cx="3291854" cy="261023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22E402E-F120-7236-12D7-0426873EC056}"/>
              </a:ext>
            </a:extLst>
          </p:cNvPr>
          <p:cNvSpPr txBox="1"/>
          <p:nvPr/>
        </p:nvSpPr>
        <p:spPr>
          <a:xfrm>
            <a:off x="198173" y="266909"/>
            <a:ext cx="18562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8F5D9B-6145-BFA0-4AAE-7F86F6D601F1}"/>
              </a:ext>
            </a:extLst>
          </p:cNvPr>
          <p:cNvSpPr txBox="1"/>
          <p:nvPr/>
        </p:nvSpPr>
        <p:spPr>
          <a:xfrm>
            <a:off x="497722" y="741263"/>
            <a:ext cx="345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An update occurs through server.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602C9E-FB0F-ABAF-C2CC-BBE1F6BD14A3}"/>
              </a:ext>
            </a:extLst>
          </p:cNvPr>
          <p:cNvSpPr/>
          <p:nvPr/>
        </p:nvSpPr>
        <p:spPr>
          <a:xfrm>
            <a:off x="2809255" y="3894407"/>
            <a:ext cx="594438" cy="59443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Yes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3FFBD49-BC97-6750-C8E5-F65DC2748883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3106477" y="2680158"/>
            <a:ext cx="1519" cy="229584"/>
          </a:xfrm>
          <a:prstGeom prst="straightConnector1">
            <a:avLst/>
          </a:prstGeom>
          <a:ln>
            <a:solidFill>
              <a:srgbClr val="50164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C0AE74-6FB5-1943-05B4-2A1A74494AA4}"/>
              </a:ext>
            </a:extLst>
          </p:cNvPr>
          <p:cNvSpPr/>
          <p:nvPr/>
        </p:nvSpPr>
        <p:spPr>
          <a:xfrm>
            <a:off x="1581321" y="4662907"/>
            <a:ext cx="3050312" cy="36213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 Download file and decrypt it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DB609F-525A-23CB-D010-E5BF70D91FD7}"/>
              </a:ext>
            </a:extLst>
          </p:cNvPr>
          <p:cNvCxnSpPr>
            <a:stCxn id="3" idx="2"/>
            <a:endCxn id="9" idx="0"/>
          </p:cNvCxnSpPr>
          <p:nvPr/>
        </p:nvCxnSpPr>
        <p:spPr>
          <a:xfrm flipH="1">
            <a:off x="3106476" y="5025045"/>
            <a:ext cx="1" cy="307457"/>
          </a:xfrm>
          <a:prstGeom prst="straightConnector1">
            <a:avLst/>
          </a:prstGeom>
          <a:ln>
            <a:solidFill>
              <a:srgbClr val="50164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1AFCEAF-8B0E-C2CE-0661-5C474BCA7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" r="68153" b="-10071"/>
          <a:stretch/>
        </p:blipFill>
        <p:spPr>
          <a:xfrm>
            <a:off x="7230186" y="3774707"/>
            <a:ext cx="3308257" cy="28138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70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9" grpId="0" animBg="1"/>
      <p:bldP spid="25" grpId="0" animBg="1"/>
      <p:bldP spid="8" grpId="0" animBg="1"/>
      <p:bldP spid="43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6A59E0-D9F7-A45E-C5DF-7BA926E8C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124125"/>
            <a:ext cx="7762183" cy="2754814"/>
            <a:chOff x="7334250" y="0"/>
            <a:chExt cx="4857750" cy="1724025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E62BD90-FDD2-4B6C-34B5-52B1D2081E06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C92931D-4A62-02A5-8D34-A22D3F26D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F80B63-E368-1E22-DE7C-F5312E22AB0D}"/>
              </a:ext>
            </a:extLst>
          </p:cNvPr>
          <p:cNvSpPr/>
          <p:nvPr/>
        </p:nvSpPr>
        <p:spPr>
          <a:xfrm>
            <a:off x="1994349" y="1316014"/>
            <a:ext cx="2265680" cy="26893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5C87CB-956C-8505-CFD6-0EA10F807842}"/>
              </a:ext>
            </a:extLst>
          </p:cNvPr>
          <p:cNvSpPr/>
          <p:nvPr/>
        </p:nvSpPr>
        <p:spPr>
          <a:xfrm>
            <a:off x="1994349" y="6252881"/>
            <a:ext cx="2265680" cy="26893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B46B81-DBB3-093E-352F-939D1CF14FA2}"/>
              </a:ext>
            </a:extLst>
          </p:cNvPr>
          <p:cNvSpPr/>
          <p:nvPr/>
        </p:nvSpPr>
        <p:spPr>
          <a:xfrm>
            <a:off x="1552336" y="1765398"/>
            <a:ext cx="3149706" cy="36213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Finding nearby authorized Vehicles V2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F9023BD2-CB4E-327D-B7F4-7DC3D30A2F50}"/>
              </a:ext>
            </a:extLst>
          </p:cNvPr>
          <p:cNvSpPr/>
          <p:nvPr/>
        </p:nvSpPr>
        <p:spPr>
          <a:xfrm>
            <a:off x="2224996" y="3497292"/>
            <a:ext cx="1804381" cy="849910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Car Received?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15466A5-1E59-539D-8404-89B4D6184723}"/>
              </a:ext>
            </a:extLst>
          </p:cNvPr>
          <p:cNvSpPr/>
          <p:nvPr/>
        </p:nvSpPr>
        <p:spPr>
          <a:xfrm>
            <a:off x="1847101" y="5737427"/>
            <a:ext cx="2560174" cy="36213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Updated vehicle 1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A0FBDB6-B6BD-24D5-E22B-065B95A87CE4}"/>
              </a:ext>
            </a:extLst>
          </p:cNvPr>
          <p:cNvCxnSpPr>
            <a:cxnSpLocks/>
            <a:stCxn id="7" idx="3"/>
            <a:endCxn id="25" idx="3"/>
          </p:cNvCxnSpPr>
          <p:nvPr/>
        </p:nvCxnSpPr>
        <p:spPr>
          <a:xfrm flipV="1">
            <a:off x="4029377" y="2550620"/>
            <a:ext cx="97699" cy="1371627"/>
          </a:xfrm>
          <a:prstGeom prst="bentConnector3">
            <a:avLst>
              <a:gd name="adj1" fmla="val 2002392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720050-463A-1A02-5D0F-1DEF7FDD1A11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3127189" y="1584949"/>
            <a:ext cx="0" cy="180449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AE575D-BF0C-EDBF-DB9C-40F5EE23DC0E}"/>
              </a:ext>
            </a:extLst>
          </p:cNvPr>
          <p:cNvCxnSpPr>
            <a:stCxn id="9" idx="2"/>
            <a:endCxn id="5" idx="0"/>
          </p:cNvCxnSpPr>
          <p:nvPr/>
        </p:nvCxnSpPr>
        <p:spPr>
          <a:xfrm>
            <a:off x="3127188" y="6099565"/>
            <a:ext cx="1" cy="15331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58CA459-9E3E-1645-5804-9005F1F36000}"/>
              </a:ext>
            </a:extLst>
          </p:cNvPr>
          <p:cNvSpPr/>
          <p:nvPr/>
        </p:nvSpPr>
        <p:spPr>
          <a:xfrm>
            <a:off x="2130340" y="2369551"/>
            <a:ext cx="1996736" cy="36213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V1 Request an update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5514B2-270D-3F9C-4D9E-0DE953CC2E76}"/>
              </a:ext>
            </a:extLst>
          </p:cNvPr>
          <p:cNvSpPr/>
          <p:nvPr/>
        </p:nvSpPr>
        <p:spPr>
          <a:xfrm>
            <a:off x="5693967" y="2860040"/>
            <a:ext cx="594360" cy="59436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EBA2BB-EC75-4C68-3A0F-C49D2433F14E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>
            <a:off x="3127189" y="2127536"/>
            <a:ext cx="1519" cy="24201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22E402E-F120-7236-12D7-0426873EC056}"/>
              </a:ext>
            </a:extLst>
          </p:cNvPr>
          <p:cNvSpPr txBox="1"/>
          <p:nvPr/>
        </p:nvSpPr>
        <p:spPr>
          <a:xfrm>
            <a:off x="198173" y="266909"/>
            <a:ext cx="18562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Case 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8F5D9B-6145-BFA0-4AAE-7F86F6D601F1}"/>
              </a:ext>
            </a:extLst>
          </p:cNvPr>
          <p:cNvSpPr txBox="1"/>
          <p:nvPr/>
        </p:nvSpPr>
        <p:spPr>
          <a:xfrm>
            <a:off x="497722" y="741263"/>
            <a:ext cx="687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An update occurs through V2V as car failed to connect to the server.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BCD3B81-0B4B-701E-0CAD-E03E95B5B5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" r="64249"/>
          <a:stretch/>
        </p:blipFill>
        <p:spPr>
          <a:xfrm>
            <a:off x="7222093" y="3994033"/>
            <a:ext cx="3709849" cy="255180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3FFBD49-BC97-6750-C8E5-F65DC2748883}"/>
              </a:ext>
            </a:extLst>
          </p:cNvPr>
          <p:cNvCxnSpPr>
            <a:cxnSpLocks/>
            <a:stCxn id="25" idx="2"/>
            <a:endCxn id="22" idx="0"/>
          </p:cNvCxnSpPr>
          <p:nvPr/>
        </p:nvCxnSpPr>
        <p:spPr>
          <a:xfrm flipH="1">
            <a:off x="3127419" y="2731689"/>
            <a:ext cx="1289" cy="217802"/>
          </a:xfrm>
          <a:prstGeom prst="straightConnector1">
            <a:avLst/>
          </a:prstGeom>
          <a:ln>
            <a:solidFill>
              <a:srgbClr val="50164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BE2855D-9E7D-9168-295F-EB789D9B24DF}"/>
              </a:ext>
            </a:extLst>
          </p:cNvPr>
          <p:cNvSpPr/>
          <p:nvPr/>
        </p:nvSpPr>
        <p:spPr>
          <a:xfrm>
            <a:off x="1086822" y="2949491"/>
            <a:ext cx="4081194" cy="36213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Send OTP SMS to V1 and V2  to prevent attacks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3D365B-D556-EB37-2F3E-0C122020027A}"/>
              </a:ext>
            </a:extLst>
          </p:cNvPr>
          <p:cNvCxnSpPr>
            <a:cxnSpLocks/>
            <a:stCxn id="22" idx="2"/>
            <a:endCxn id="7" idx="0"/>
          </p:cNvCxnSpPr>
          <p:nvPr/>
        </p:nvCxnSpPr>
        <p:spPr>
          <a:xfrm flipH="1">
            <a:off x="3127187" y="3311629"/>
            <a:ext cx="232" cy="18566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3BA70807-0922-3727-9E69-BE4F141C34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" r="64279"/>
          <a:stretch/>
        </p:blipFill>
        <p:spPr>
          <a:xfrm>
            <a:off x="7222092" y="1252603"/>
            <a:ext cx="3710677" cy="25545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216F2B3-9B06-68DF-D20D-6424DDCA9D53}"/>
              </a:ext>
            </a:extLst>
          </p:cNvPr>
          <p:cNvSpPr/>
          <p:nvPr/>
        </p:nvSpPr>
        <p:spPr>
          <a:xfrm>
            <a:off x="1602362" y="5203111"/>
            <a:ext cx="3050312" cy="36213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 Received the file and decrypt it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6491C8D-71F0-7F97-CCB5-CD350F0CA934}"/>
              </a:ext>
            </a:extLst>
          </p:cNvPr>
          <p:cNvCxnSpPr>
            <a:stCxn id="7" idx="2"/>
            <a:endCxn id="57" idx="0"/>
          </p:cNvCxnSpPr>
          <p:nvPr/>
        </p:nvCxnSpPr>
        <p:spPr>
          <a:xfrm>
            <a:off x="3127187" y="4347202"/>
            <a:ext cx="331" cy="855909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89602C9E-FB0F-ABAF-C2CC-BBE1F6BD14A3}"/>
              </a:ext>
            </a:extLst>
          </p:cNvPr>
          <p:cNvSpPr/>
          <p:nvPr/>
        </p:nvSpPr>
        <p:spPr>
          <a:xfrm>
            <a:off x="2829967" y="4402222"/>
            <a:ext cx="594438" cy="59443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Yes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48E6F34-E745-6846-02AF-2EAF869A56F5}"/>
              </a:ext>
            </a:extLst>
          </p:cNvPr>
          <p:cNvCxnSpPr>
            <a:stCxn id="57" idx="2"/>
            <a:endCxn id="9" idx="0"/>
          </p:cNvCxnSpPr>
          <p:nvPr/>
        </p:nvCxnSpPr>
        <p:spPr>
          <a:xfrm flipH="1">
            <a:off x="3127188" y="5565249"/>
            <a:ext cx="330" cy="172178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13BFF5-19DC-B7C6-F02D-541BAEBE754A}"/>
              </a:ext>
            </a:extLst>
          </p:cNvPr>
          <p:cNvSpPr txBox="1"/>
          <p:nvPr/>
        </p:nvSpPr>
        <p:spPr>
          <a:xfrm>
            <a:off x="-2371046" y="2731457"/>
            <a:ext cx="12532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03</a:t>
            </a:r>
            <a:endParaRPr lang="en-US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5B081-A56D-C941-B4A9-AB85DB1A29CC}"/>
              </a:ext>
            </a:extLst>
          </p:cNvPr>
          <p:cNvSpPr txBox="1"/>
          <p:nvPr/>
        </p:nvSpPr>
        <p:spPr>
          <a:xfrm>
            <a:off x="12641175" y="2823790"/>
            <a:ext cx="3684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Bootloader</a:t>
            </a:r>
          </a:p>
        </p:txBody>
      </p:sp>
    </p:spTree>
    <p:extLst>
      <p:ext uri="{BB962C8B-B14F-4D97-AF65-F5344CB8AC3E}">
        <p14:creationId xmlns:p14="http://schemas.microsoft.com/office/powerpoint/2010/main" val="1102869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9" grpId="0" animBg="1"/>
      <p:bldP spid="25" grpId="0" animBg="1"/>
      <p:bldP spid="8" grpId="0" animBg="1"/>
      <p:bldP spid="22" grpId="0" animBg="1"/>
      <p:bldP spid="57" grpId="0" animBg="1"/>
      <p:bldP spid="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E62BD90-FDD2-4B6C-34B5-52B1D2081E06}"/>
              </a:ext>
            </a:extLst>
          </p:cNvPr>
          <p:cNvCxnSpPr/>
          <p:nvPr userDrawn="1"/>
        </p:nvCxnSpPr>
        <p:spPr>
          <a:xfrm rot="10800000" flipH="1" flipV="1">
            <a:off x="0" y="5661342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C92931D-4A62-02A5-8D34-A22D3F26D46B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0" y="4124125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>
            <a:extLst>
              <a:ext uri="{FF2B5EF4-FFF2-40B4-BE49-F238E27FC236}">
                <a16:creationId xmlns:a16="http://schemas.microsoft.com/office/drawing/2014/main" id="{366E1BE5-B559-7532-FB52-5807C42FF37C}"/>
              </a:ext>
            </a:extLst>
          </p:cNvPr>
          <p:cNvSpPr txBox="1"/>
          <p:nvPr/>
        </p:nvSpPr>
        <p:spPr>
          <a:xfrm>
            <a:off x="2485589" y="2731457"/>
            <a:ext cx="12532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03</a:t>
            </a:r>
            <a:endParaRPr lang="en-US" sz="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459D7A-7C37-EED6-02D7-3926A8EE7278}"/>
              </a:ext>
            </a:extLst>
          </p:cNvPr>
          <p:cNvSpPr txBox="1"/>
          <p:nvPr/>
        </p:nvSpPr>
        <p:spPr>
          <a:xfrm>
            <a:off x="4582131" y="2823790"/>
            <a:ext cx="3684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Bootloader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E699894-2E11-49DE-912C-7D6BDA4EF5E3}"/>
              </a:ext>
            </a:extLst>
          </p:cNvPr>
          <p:cNvGrpSpPr/>
          <p:nvPr/>
        </p:nvGrpSpPr>
        <p:grpSpPr>
          <a:xfrm>
            <a:off x="4429817" y="0"/>
            <a:ext cx="7762183" cy="2754814"/>
            <a:chOff x="4429817" y="0"/>
            <a:chExt cx="7762183" cy="275481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BE3104-33E7-50AC-7145-C850C802CCEB}"/>
                </a:ext>
              </a:extLst>
            </p:cNvPr>
            <p:cNvCxnSpPr/>
            <p:nvPr/>
          </p:nvCxnSpPr>
          <p:spPr>
            <a:xfrm flipH="1" flipV="1">
              <a:off x="4429817" y="0"/>
              <a:ext cx="7762183" cy="1217597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E880C9-E90D-1D9E-4DA9-8FA97D834D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65722" y="0"/>
              <a:ext cx="1126278" cy="2754814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2" descr="Developing with STM32 Blue Pill – Peter Jazz">
            <a:extLst>
              <a:ext uri="{FF2B5EF4-FFF2-40B4-BE49-F238E27FC236}">
                <a16:creationId xmlns:a16="http://schemas.microsoft.com/office/drawing/2014/main" id="{6855552B-EF98-2DB9-3B56-A1D0C2055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94" b="89557" l="4571" r="90000">
                        <a14:foregroundMark x1="7429" y1="18987" x2="10000" y2="47785"/>
                        <a14:foregroundMark x1="7143" y1="79430" x2="8000" y2="51266"/>
                        <a14:foregroundMark x1="9000" y1="85127" x2="18143" y2="86076"/>
                        <a14:foregroundMark x1="73429" y1="77215" x2="18000" y2="74684"/>
                        <a14:foregroundMark x1="18714" y1="19304" x2="79571" y2="18354"/>
                        <a14:foregroundMark x1="79571" y1="18354" x2="83000" y2="19304"/>
                        <a14:foregroundMark x1="83714" y1="24684" x2="68429" y2="23101"/>
                        <a14:foregroundMark x1="33000" y1="24367" x2="19571" y2="24367"/>
                        <a14:foregroundMark x1="19571" y1="24367" x2="18143" y2="20570"/>
                        <a14:foregroundMark x1="4571" y1="38608" x2="4571" y2="56962"/>
                        <a14:foregroundMark x1="16571" y1="20570" x2="16714" y2="25000"/>
                        <a14:foregroundMark x1="17286" y1="78481" x2="7143" y2="77848"/>
                        <a14:foregroundMark x1="89143" y1="54114" x2="88000" y2="54747"/>
                        <a14:foregroundMark x1="88571" y1="64873" x2="88286" y2="68671"/>
                        <a14:foregroundMark x1="88714" y1="70253" x2="87286" y2="56646"/>
                        <a14:foregroundMark x1="89000" y1="70886" x2="89571" y2="18354"/>
                        <a14:foregroundMark x1="89714" y1="37025" x2="90000" y2="49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4" t="9576" r="9594" b="11045"/>
          <a:stretch/>
        </p:blipFill>
        <p:spPr bwMode="auto">
          <a:xfrm rot="10800000">
            <a:off x="4919492" y="7286260"/>
            <a:ext cx="2710822" cy="112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7B7EB2-9F08-316C-1C35-CE765DDDB7C2}"/>
              </a:ext>
            </a:extLst>
          </p:cNvPr>
          <p:cNvSpPr txBox="1"/>
          <p:nvPr/>
        </p:nvSpPr>
        <p:spPr>
          <a:xfrm>
            <a:off x="-3921009" y="4770636"/>
            <a:ext cx="1645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Updating…</a:t>
            </a: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303EA5B2-646C-ACA5-8FB6-5B5B0FEA0B79}"/>
              </a:ext>
            </a:extLst>
          </p:cNvPr>
          <p:cNvSpPr/>
          <p:nvPr/>
        </p:nvSpPr>
        <p:spPr>
          <a:xfrm rot="20080747">
            <a:off x="-3340639" y="5224660"/>
            <a:ext cx="333483" cy="333483"/>
          </a:xfrm>
          <a:prstGeom prst="blockArc">
            <a:avLst>
              <a:gd name="adj1" fmla="val 4463987"/>
              <a:gd name="adj2" fmla="val 20291908"/>
              <a:gd name="adj3" fmla="val 20082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F0654B-3E68-4952-5403-DFE94976F2F5}"/>
              </a:ext>
            </a:extLst>
          </p:cNvPr>
          <p:cNvSpPr txBox="1"/>
          <p:nvPr/>
        </p:nvSpPr>
        <p:spPr>
          <a:xfrm>
            <a:off x="4149802" y="-1095484"/>
            <a:ext cx="4270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What is a Bootloader?</a:t>
            </a:r>
          </a:p>
        </p:txBody>
      </p:sp>
    </p:spTree>
    <p:extLst>
      <p:ext uri="{BB962C8B-B14F-4D97-AF65-F5344CB8AC3E}">
        <p14:creationId xmlns:p14="http://schemas.microsoft.com/office/powerpoint/2010/main" val="3271161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70B8DB-6AB0-CE4B-E6A8-E8E88323CEB6}"/>
              </a:ext>
            </a:extLst>
          </p:cNvPr>
          <p:cNvGrpSpPr/>
          <p:nvPr/>
        </p:nvGrpSpPr>
        <p:grpSpPr>
          <a:xfrm>
            <a:off x="4429817" y="0"/>
            <a:ext cx="7762183" cy="2754814"/>
            <a:chOff x="4429817" y="0"/>
            <a:chExt cx="7762183" cy="275481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17C7315-41D6-0549-68DE-F2FE5D0CAD33}"/>
                </a:ext>
              </a:extLst>
            </p:cNvPr>
            <p:cNvCxnSpPr/>
            <p:nvPr/>
          </p:nvCxnSpPr>
          <p:spPr>
            <a:xfrm flipH="1" flipV="1">
              <a:off x="4429817" y="0"/>
              <a:ext cx="7762183" cy="1217597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B2CB97-1C09-A0E7-7FEF-52399ED88CD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5722" y="0"/>
              <a:ext cx="1126278" cy="2754814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82B4DE-9E7D-82CF-7112-4B0CA2B51F43}"/>
              </a:ext>
            </a:extLst>
          </p:cNvPr>
          <p:cNvCxnSpPr/>
          <p:nvPr/>
        </p:nvCxnSpPr>
        <p:spPr>
          <a:xfrm rot="10800000" flipH="1" flipV="1">
            <a:off x="0" y="5661342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B5DEAE-656A-95FD-FC82-63F180B66263}"/>
              </a:ext>
            </a:extLst>
          </p:cNvPr>
          <p:cNvCxnSpPr>
            <a:cxnSpLocks/>
          </p:cNvCxnSpPr>
          <p:nvPr/>
        </p:nvCxnSpPr>
        <p:spPr>
          <a:xfrm rot="10800000">
            <a:off x="0" y="4124125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84;p32">
            <a:extLst>
              <a:ext uri="{FF2B5EF4-FFF2-40B4-BE49-F238E27FC236}">
                <a16:creationId xmlns:a16="http://schemas.microsoft.com/office/drawing/2014/main" id="{79EBD2AE-657C-F969-81C8-0C86381986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85636" y="1803366"/>
            <a:ext cx="9946373" cy="17774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A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bootloader</a:t>
            </a:r>
            <a:r>
              <a:rPr lang="en-US" sz="2000" dirty="0">
                <a:solidFill>
                  <a:schemeClr val="bg1"/>
                </a:solidFill>
              </a:rPr>
              <a:t> is a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small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program</a:t>
            </a:r>
            <a:r>
              <a:rPr lang="en-US" sz="2000" dirty="0">
                <a:solidFill>
                  <a:schemeClr val="bg1"/>
                </a:solidFill>
              </a:rPr>
              <a:t> that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runs</a:t>
            </a:r>
            <a:r>
              <a:rPr lang="en-US" sz="2000" dirty="0">
                <a:solidFill>
                  <a:schemeClr val="bg1"/>
                </a:solidFill>
              </a:rPr>
              <a:t> before the main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application</a:t>
            </a:r>
            <a:r>
              <a:rPr lang="en-US" sz="2000" dirty="0">
                <a:solidFill>
                  <a:schemeClr val="bg1"/>
                </a:solidFill>
              </a:rPr>
              <a:t> and facilitates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firmware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updates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342900" lvl="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The bootloader’s primary role is to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load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execute</a:t>
            </a:r>
            <a:r>
              <a:rPr lang="en-US" sz="2000" dirty="0">
                <a:solidFill>
                  <a:schemeClr val="bg1"/>
                </a:solidFill>
              </a:rPr>
              <a:t> the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application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firmware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8EE1EC-8EAC-B5DB-DFD6-E333E7518A9D}"/>
              </a:ext>
            </a:extLst>
          </p:cNvPr>
          <p:cNvSpPr txBox="1"/>
          <p:nvPr/>
        </p:nvSpPr>
        <p:spPr>
          <a:xfrm>
            <a:off x="4149802" y="940457"/>
            <a:ext cx="4270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What is a Bootloader?</a:t>
            </a:r>
          </a:p>
        </p:txBody>
      </p:sp>
      <p:pic>
        <p:nvPicPr>
          <p:cNvPr id="29" name="Picture 2" descr="Developing with STM32 Blue Pill – Peter Jazz">
            <a:extLst>
              <a:ext uri="{FF2B5EF4-FFF2-40B4-BE49-F238E27FC236}">
                <a16:creationId xmlns:a16="http://schemas.microsoft.com/office/drawing/2014/main" id="{A695F158-D6F5-92C3-2BA7-301500F99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94" b="89557" l="4571" r="90000">
                        <a14:foregroundMark x1="7429" y1="18987" x2="10000" y2="47785"/>
                        <a14:foregroundMark x1="7143" y1="79430" x2="8000" y2="51266"/>
                        <a14:foregroundMark x1="9000" y1="85127" x2="18143" y2="86076"/>
                        <a14:foregroundMark x1="73429" y1="77215" x2="18000" y2="74684"/>
                        <a14:foregroundMark x1="18714" y1="19304" x2="79571" y2="18354"/>
                        <a14:foregroundMark x1="79571" y1="18354" x2="83000" y2="19304"/>
                        <a14:foregroundMark x1="83714" y1="24684" x2="68429" y2="23101"/>
                        <a14:foregroundMark x1="33000" y1="24367" x2="19571" y2="24367"/>
                        <a14:foregroundMark x1="19571" y1="24367" x2="18143" y2="20570"/>
                        <a14:foregroundMark x1="4571" y1="38608" x2="4571" y2="56962"/>
                        <a14:foregroundMark x1="16571" y1="20570" x2="16714" y2="25000"/>
                        <a14:foregroundMark x1="17286" y1="78481" x2="7143" y2="77848"/>
                        <a14:foregroundMark x1="89143" y1="54114" x2="88000" y2="54747"/>
                        <a14:foregroundMark x1="88571" y1="64873" x2="88286" y2="68671"/>
                        <a14:foregroundMark x1="88714" y1="70253" x2="87286" y2="56646"/>
                        <a14:foregroundMark x1="89000" y1="70886" x2="89571" y2="18354"/>
                        <a14:foregroundMark x1="89714" y1="37025" x2="90000" y2="49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4" t="9576" r="9594" b="11045"/>
          <a:stretch/>
        </p:blipFill>
        <p:spPr bwMode="auto">
          <a:xfrm rot="10800000">
            <a:off x="4919492" y="3888472"/>
            <a:ext cx="2710822" cy="112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6DA0727-E7B7-3876-9564-214675C8960D}"/>
              </a:ext>
            </a:extLst>
          </p:cNvPr>
          <p:cNvSpPr txBox="1"/>
          <p:nvPr/>
        </p:nvSpPr>
        <p:spPr>
          <a:xfrm>
            <a:off x="5527791" y="5054193"/>
            <a:ext cx="1645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Updating…</a:t>
            </a:r>
          </a:p>
        </p:txBody>
      </p:sp>
      <p:sp>
        <p:nvSpPr>
          <p:cNvPr id="33" name="Block Arc 32">
            <a:extLst>
              <a:ext uri="{FF2B5EF4-FFF2-40B4-BE49-F238E27FC236}">
                <a16:creationId xmlns:a16="http://schemas.microsoft.com/office/drawing/2014/main" id="{BCF324AA-98C3-528D-3A8F-2C9FD413D71B}"/>
              </a:ext>
            </a:extLst>
          </p:cNvPr>
          <p:cNvSpPr/>
          <p:nvPr/>
        </p:nvSpPr>
        <p:spPr>
          <a:xfrm rot="20080747">
            <a:off x="6108161" y="5508217"/>
            <a:ext cx="333483" cy="333483"/>
          </a:xfrm>
          <a:prstGeom prst="blockArc">
            <a:avLst>
              <a:gd name="adj1" fmla="val 4463987"/>
              <a:gd name="adj2" fmla="val 20291908"/>
              <a:gd name="adj3" fmla="val 20082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9C3195-7008-337A-A98D-B35F8CD71224}"/>
              </a:ext>
            </a:extLst>
          </p:cNvPr>
          <p:cNvSpPr txBox="1"/>
          <p:nvPr/>
        </p:nvSpPr>
        <p:spPr>
          <a:xfrm>
            <a:off x="1480942" y="-1140048"/>
            <a:ext cx="914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Developing a custom bootloader for STM32 MCU</a:t>
            </a:r>
          </a:p>
        </p:txBody>
      </p:sp>
    </p:spTree>
    <p:extLst>
      <p:ext uri="{BB962C8B-B14F-4D97-AF65-F5344CB8AC3E}">
        <p14:creationId xmlns:p14="http://schemas.microsoft.com/office/powerpoint/2010/main" val="2239198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70B8DB-6AB0-CE4B-E6A8-E8E88323CEB6}"/>
              </a:ext>
            </a:extLst>
          </p:cNvPr>
          <p:cNvGrpSpPr/>
          <p:nvPr/>
        </p:nvGrpSpPr>
        <p:grpSpPr>
          <a:xfrm>
            <a:off x="4429817" y="0"/>
            <a:ext cx="7762183" cy="2754814"/>
            <a:chOff x="4429817" y="0"/>
            <a:chExt cx="7762183" cy="275481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17C7315-41D6-0549-68DE-F2FE5D0CAD33}"/>
                </a:ext>
              </a:extLst>
            </p:cNvPr>
            <p:cNvCxnSpPr/>
            <p:nvPr/>
          </p:nvCxnSpPr>
          <p:spPr>
            <a:xfrm flipH="1" flipV="1">
              <a:off x="4429817" y="0"/>
              <a:ext cx="7762183" cy="1217597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B2CB97-1C09-A0E7-7FEF-52399ED88CD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5722" y="0"/>
              <a:ext cx="1126278" cy="2754814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82B4DE-9E7D-82CF-7112-4B0CA2B51F43}"/>
              </a:ext>
            </a:extLst>
          </p:cNvPr>
          <p:cNvCxnSpPr/>
          <p:nvPr/>
        </p:nvCxnSpPr>
        <p:spPr>
          <a:xfrm rot="10800000" flipH="1" flipV="1">
            <a:off x="0" y="5661342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B5DEAE-656A-95FD-FC82-63F180B66263}"/>
              </a:ext>
            </a:extLst>
          </p:cNvPr>
          <p:cNvCxnSpPr>
            <a:cxnSpLocks/>
          </p:cNvCxnSpPr>
          <p:nvPr/>
        </p:nvCxnSpPr>
        <p:spPr>
          <a:xfrm rot="10800000">
            <a:off x="0" y="4124125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8EE1EC-8EAC-B5DB-DFD6-E333E7518A9D}"/>
              </a:ext>
            </a:extLst>
          </p:cNvPr>
          <p:cNvSpPr txBox="1"/>
          <p:nvPr/>
        </p:nvSpPr>
        <p:spPr>
          <a:xfrm>
            <a:off x="1480942" y="1412720"/>
            <a:ext cx="914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Developing a custom bootloader for STM32 MCU</a:t>
            </a:r>
          </a:p>
        </p:txBody>
      </p:sp>
      <p:pic>
        <p:nvPicPr>
          <p:cNvPr id="29" name="Picture 2" descr="Developing with STM32 Blue Pill – Peter Jazz">
            <a:extLst>
              <a:ext uri="{FF2B5EF4-FFF2-40B4-BE49-F238E27FC236}">
                <a16:creationId xmlns:a16="http://schemas.microsoft.com/office/drawing/2014/main" id="{A695F158-D6F5-92C3-2BA7-301500F99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94" b="89557" l="4571" r="90000">
                        <a14:foregroundMark x1="7429" y1="18987" x2="10000" y2="47785"/>
                        <a14:foregroundMark x1="7143" y1="79430" x2="8000" y2="51266"/>
                        <a14:foregroundMark x1="9000" y1="85127" x2="18143" y2="86076"/>
                        <a14:foregroundMark x1="73429" y1="77215" x2="18000" y2="74684"/>
                        <a14:foregroundMark x1="18714" y1="19304" x2="79571" y2="18354"/>
                        <a14:foregroundMark x1="79571" y1="18354" x2="83000" y2="19304"/>
                        <a14:foregroundMark x1="83714" y1="24684" x2="68429" y2="23101"/>
                        <a14:foregroundMark x1="33000" y1="24367" x2="19571" y2="24367"/>
                        <a14:foregroundMark x1="19571" y1="24367" x2="18143" y2="20570"/>
                        <a14:foregroundMark x1="4571" y1="38608" x2="4571" y2="56962"/>
                        <a14:foregroundMark x1="16571" y1="20570" x2="16714" y2="25000"/>
                        <a14:foregroundMark x1="17286" y1="78481" x2="7143" y2="77848"/>
                        <a14:foregroundMark x1="89143" y1="54114" x2="88000" y2="54747"/>
                        <a14:foregroundMark x1="88571" y1="64873" x2="88286" y2="68671"/>
                        <a14:foregroundMark x1="88714" y1="70253" x2="87286" y2="56646"/>
                        <a14:foregroundMark x1="89000" y1="70886" x2="89571" y2="18354"/>
                        <a14:foregroundMark x1="89714" y1="37025" x2="90000" y2="49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4" t="9576" r="9594" b="11045"/>
          <a:stretch/>
        </p:blipFill>
        <p:spPr bwMode="auto">
          <a:xfrm rot="10800000">
            <a:off x="1003474" y="2712382"/>
            <a:ext cx="2710822" cy="112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6DA0727-E7B7-3876-9564-214675C8960D}"/>
              </a:ext>
            </a:extLst>
          </p:cNvPr>
          <p:cNvSpPr txBox="1"/>
          <p:nvPr/>
        </p:nvSpPr>
        <p:spPr>
          <a:xfrm>
            <a:off x="1611773" y="3878103"/>
            <a:ext cx="1645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Updating…</a:t>
            </a:r>
          </a:p>
        </p:txBody>
      </p:sp>
      <p:sp>
        <p:nvSpPr>
          <p:cNvPr id="33" name="Block Arc 32">
            <a:extLst>
              <a:ext uri="{FF2B5EF4-FFF2-40B4-BE49-F238E27FC236}">
                <a16:creationId xmlns:a16="http://schemas.microsoft.com/office/drawing/2014/main" id="{BCF324AA-98C3-528D-3A8F-2C9FD413D71B}"/>
              </a:ext>
            </a:extLst>
          </p:cNvPr>
          <p:cNvSpPr/>
          <p:nvPr/>
        </p:nvSpPr>
        <p:spPr>
          <a:xfrm rot="20080747">
            <a:off x="2192143" y="4332127"/>
            <a:ext cx="333483" cy="333483"/>
          </a:xfrm>
          <a:prstGeom prst="blockArc">
            <a:avLst>
              <a:gd name="adj1" fmla="val 4463987"/>
              <a:gd name="adj2" fmla="val 20291908"/>
              <a:gd name="adj3" fmla="val 20082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34CDC-0565-69DA-11E1-0D86E50C5CA4}"/>
              </a:ext>
            </a:extLst>
          </p:cNvPr>
          <p:cNvSpPr txBox="1"/>
          <p:nvPr/>
        </p:nvSpPr>
        <p:spPr>
          <a:xfrm>
            <a:off x="4089045" y="2539171"/>
            <a:ext cx="7291259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Normal way is to burn a code to an MCU is to use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vendor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application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Vendor application required you with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fixed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communication</a:t>
            </a:r>
            <a:r>
              <a:rPr lang="en-US" sz="2000" dirty="0">
                <a:solidFill>
                  <a:schemeClr val="bg1"/>
                </a:solidFill>
              </a:rPr>
              <a:t> protocol and with a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specific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bootloader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architecture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937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70B8DB-6AB0-CE4B-E6A8-E8E88323CEB6}"/>
              </a:ext>
            </a:extLst>
          </p:cNvPr>
          <p:cNvGrpSpPr/>
          <p:nvPr/>
        </p:nvGrpSpPr>
        <p:grpSpPr>
          <a:xfrm>
            <a:off x="4429817" y="0"/>
            <a:ext cx="7762183" cy="2754814"/>
            <a:chOff x="4429817" y="0"/>
            <a:chExt cx="7762183" cy="275481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17C7315-41D6-0549-68DE-F2FE5D0CAD33}"/>
                </a:ext>
              </a:extLst>
            </p:cNvPr>
            <p:cNvCxnSpPr/>
            <p:nvPr/>
          </p:nvCxnSpPr>
          <p:spPr>
            <a:xfrm flipH="1" flipV="1">
              <a:off x="4429817" y="0"/>
              <a:ext cx="7762183" cy="1217597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B2CB97-1C09-A0E7-7FEF-52399ED88CD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5722" y="0"/>
              <a:ext cx="1126278" cy="2754814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82B4DE-9E7D-82CF-7112-4B0CA2B51F43}"/>
              </a:ext>
            </a:extLst>
          </p:cNvPr>
          <p:cNvCxnSpPr/>
          <p:nvPr/>
        </p:nvCxnSpPr>
        <p:spPr>
          <a:xfrm rot="10800000" flipH="1" flipV="1">
            <a:off x="0" y="5661342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B5DEAE-656A-95FD-FC82-63F180B66263}"/>
              </a:ext>
            </a:extLst>
          </p:cNvPr>
          <p:cNvCxnSpPr>
            <a:cxnSpLocks/>
          </p:cNvCxnSpPr>
          <p:nvPr/>
        </p:nvCxnSpPr>
        <p:spPr>
          <a:xfrm rot="10800000">
            <a:off x="0" y="4124125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8EE1EC-8EAC-B5DB-DFD6-E333E7518A9D}"/>
              </a:ext>
            </a:extLst>
          </p:cNvPr>
          <p:cNvSpPr txBox="1"/>
          <p:nvPr/>
        </p:nvSpPr>
        <p:spPr>
          <a:xfrm>
            <a:off x="1480942" y="1412720"/>
            <a:ext cx="914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Developing a custom bootloader for STM32 MCU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17D06DF-04F7-92DD-A831-20A4EDDEB2FC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5728724" y="5246859"/>
            <a:ext cx="2392133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F1591017-A926-1ECC-4AEC-ECF55E300850}"/>
              </a:ext>
            </a:extLst>
          </p:cNvPr>
          <p:cNvSpPr/>
          <p:nvPr/>
        </p:nvSpPr>
        <p:spPr>
          <a:xfrm>
            <a:off x="8075310" y="5064741"/>
            <a:ext cx="364236" cy="36423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How to Clean Your Computer Inside and Out | WIRED">
            <a:extLst>
              <a:ext uri="{FF2B5EF4-FFF2-40B4-BE49-F238E27FC236}">
                <a16:creationId xmlns:a16="http://schemas.microsoft.com/office/drawing/2014/main" id="{A31D2F21-061F-7D47-AC9B-6557CB45A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59" t="14655" r="26873" b="14552"/>
          <a:stretch/>
        </p:blipFill>
        <p:spPr bwMode="auto">
          <a:xfrm>
            <a:off x="7557417" y="4417108"/>
            <a:ext cx="1724929" cy="15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eveloping with STM32 Blue Pill – Peter Jazz">
            <a:extLst>
              <a:ext uri="{FF2B5EF4-FFF2-40B4-BE49-F238E27FC236}">
                <a16:creationId xmlns:a16="http://schemas.microsoft.com/office/drawing/2014/main" id="{CB19C588-CC63-FE23-3BD2-26E97FE51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94" b="89557" l="4571" r="90000">
                        <a14:foregroundMark x1="7429" y1="18987" x2="10000" y2="47785"/>
                        <a14:foregroundMark x1="7143" y1="79430" x2="8000" y2="51266"/>
                        <a14:foregroundMark x1="9000" y1="85127" x2="18143" y2="86076"/>
                        <a14:foregroundMark x1="73429" y1="77215" x2="18000" y2="74684"/>
                        <a14:foregroundMark x1="18714" y1="19304" x2="79571" y2="18354"/>
                        <a14:foregroundMark x1="79571" y1="18354" x2="83000" y2="19304"/>
                        <a14:foregroundMark x1="83714" y1="24684" x2="68429" y2="23101"/>
                        <a14:foregroundMark x1="33000" y1="24367" x2="19571" y2="24367"/>
                        <a14:foregroundMark x1="19571" y1="24367" x2="18143" y2="20570"/>
                        <a14:foregroundMark x1="4571" y1="38608" x2="4571" y2="56962"/>
                        <a14:foregroundMark x1="16571" y1="20570" x2="16714" y2="25000"/>
                        <a14:foregroundMark x1="17286" y1="78481" x2="7143" y2="77848"/>
                        <a14:foregroundMark x1="89143" y1="54114" x2="88000" y2="54747"/>
                        <a14:foregroundMark x1="88571" y1="64873" x2="88286" y2="68671"/>
                        <a14:foregroundMark x1="88714" y1="70253" x2="87286" y2="56646"/>
                        <a14:foregroundMark x1="89000" y1="70886" x2="89571" y2="18354"/>
                        <a14:foregroundMark x1="89714" y1="37025" x2="90000" y2="49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4" t="9576" r="9594" b="11045"/>
          <a:stretch/>
        </p:blipFill>
        <p:spPr bwMode="auto">
          <a:xfrm rot="10800000">
            <a:off x="3017902" y="4681911"/>
            <a:ext cx="2710822" cy="112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DE5FD-4A34-1CEC-5AFA-012663B4290A}"/>
              </a:ext>
            </a:extLst>
          </p:cNvPr>
          <p:cNvSpPr txBox="1"/>
          <p:nvPr/>
        </p:nvSpPr>
        <p:spPr>
          <a:xfrm>
            <a:off x="7978290" y="5951367"/>
            <a:ext cx="1052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Host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7C757-D6CC-661C-462F-0B37C13BC12F}"/>
              </a:ext>
            </a:extLst>
          </p:cNvPr>
          <p:cNvSpPr txBox="1"/>
          <p:nvPr/>
        </p:nvSpPr>
        <p:spPr>
          <a:xfrm>
            <a:off x="3847287" y="5951367"/>
            <a:ext cx="1052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Device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04B2E-DA2D-AECB-70B5-03E82CCF25C0}"/>
              </a:ext>
            </a:extLst>
          </p:cNvPr>
          <p:cNvSpPr txBox="1"/>
          <p:nvPr/>
        </p:nvSpPr>
        <p:spPr>
          <a:xfrm>
            <a:off x="611991" y="2181710"/>
            <a:ext cx="1092733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So, we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built</a:t>
            </a:r>
            <a:r>
              <a:rPr lang="en-US" sz="2000" dirty="0">
                <a:solidFill>
                  <a:schemeClr val="bg1"/>
                </a:solidFill>
              </a:rPr>
              <a:t> our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Bootloader</a:t>
            </a:r>
            <a:r>
              <a:rPr lang="en-US" sz="2000" dirty="0">
                <a:solidFill>
                  <a:schemeClr val="bg1"/>
                </a:solidFill>
              </a:rPr>
              <a:t> based on our application and the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features</a:t>
            </a:r>
            <a:r>
              <a:rPr lang="en-US" sz="2000" dirty="0">
                <a:solidFill>
                  <a:schemeClr val="bg1"/>
                </a:solidFill>
              </a:rPr>
              <a:t> we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need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82296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Communication Protocol to flash is (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UART</a:t>
            </a:r>
            <a:r>
              <a:rPr lang="en-US" sz="2000" dirty="0">
                <a:solidFill>
                  <a:schemeClr val="bg1"/>
                </a:solidFill>
              </a:rPr>
              <a:t>).</a:t>
            </a:r>
          </a:p>
          <a:p>
            <a:pPr marL="82296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Can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Erase</a:t>
            </a:r>
            <a:r>
              <a:rPr lang="en-US" sz="2000" dirty="0">
                <a:solidFill>
                  <a:schemeClr val="bg1"/>
                </a:solidFill>
              </a:rPr>
              <a:t> /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Write</a:t>
            </a:r>
            <a:r>
              <a:rPr lang="en-US" sz="2000" dirty="0">
                <a:solidFill>
                  <a:schemeClr val="bg1"/>
                </a:solidFill>
              </a:rPr>
              <a:t> on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Flash</a:t>
            </a:r>
            <a:r>
              <a:rPr lang="en-US" sz="2000" dirty="0">
                <a:solidFill>
                  <a:schemeClr val="bg1"/>
                </a:solidFill>
              </a:rPr>
              <a:t> memory.</a:t>
            </a:r>
          </a:p>
          <a:p>
            <a:pPr marL="82296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Can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Get</a:t>
            </a:r>
            <a:r>
              <a:rPr lang="en-US" sz="2000" dirty="0">
                <a:solidFill>
                  <a:schemeClr val="bg1"/>
                </a:solidFill>
              </a:rPr>
              <a:t> the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version</a:t>
            </a:r>
            <a:r>
              <a:rPr lang="en-US" sz="2000" dirty="0">
                <a:solidFill>
                  <a:schemeClr val="bg1"/>
                </a:solidFill>
              </a:rPr>
              <a:t> of the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current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Bootloader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82296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Can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Get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Help</a:t>
            </a:r>
            <a:r>
              <a:rPr lang="en-US" sz="2000" dirty="0">
                <a:solidFill>
                  <a:schemeClr val="bg1"/>
                </a:solidFill>
              </a:rPr>
              <a:t> with the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Commands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6A4F43-15FF-5933-F100-7C8338C453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49487"/>
          <a:stretch/>
        </p:blipFill>
        <p:spPr bwMode="auto">
          <a:xfrm>
            <a:off x="2692964" y="7456507"/>
            <a:ext cx="6806071" cy="23054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106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96296E-6 L -0.22239 -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20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6A59E0-D9F7-A45E-C5DF-7BA926E8C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124125"/>
            <a:ext cx="7762183" cy="2754814"/>
            <a:chOff x="7334250" y="0"/>
            <a:chExt cx="4857750" cy="1724025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E62BD90-FDD2-4B6C-34B5-52B1D2081E06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C92931D-4A62-02A5-8D34-A22D3F26D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1272BCD-F1F2-9111-B3BB-FA4A9A1EBB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49487"/>
          <a:stretch/>
        </p:blipFill>
        <p:spPr bwMode="auto">
          <a:xfrm>
            <a:off x="2692964" y="2556092"/>
            <a:ext cx="6806071" cy="23054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D006B1-9B6A-7C2C-765C-A8BEE9F98DAB}"/>
              </a:ext>
            </a:extLst>
          </p:cNvPr>
          <p:cNvSpPr txBox="1"/>
          <p:nvPr/>
        </p:nvSpPr>
        <p:spPr>
          <a:xfrm>
            <a:off x="1480942" y="1412720"/>
            <a:ext cx="914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Developing a custom bootloader for STM32 MCU</a:t>
            </a:r>
          </a:p>
        </p:txBody>
      </p:sp>
    </p:spTree>
    <p:extLst>
      <p:ext uri="{BB962C8B-B14F-4D97-AF65-F5344CB8AC3E}">
        <p14:creationId xmlns:p14="http://schemas.microsoft.com/office/powerpoint/2010/main" val="3131828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4E4A23D-0F03-3F34-23DC-2E71BC4BB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991" y="668535"/>
            <a:ext cx="5632174" cy="992905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 Members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1C608-469A-5A39-F956-3C419B8E64D2}"/>
              </a:ext>
            </a:extLst>
          </p:cNvPr>
          <p:cNvSpPr txBox="1"/>
          <p:nvPr/>
        </p:nvSpPr>
        <p:spPr>
          <a:xfrm>
            <a:off x="950406" y="3962632"/>
            <a:ext cx="157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Mazen Khaled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D1863-ACBA-363B-A212-01FACFD56E8E}"/>
              </a:ext>
            </a:extLst>
          </p:cNvPr>
          <p:cNvSpPr txBox="1"/>
          <p:nvPr/>
        </p:nvSpPr>
        <p:spPr>
          <a:xfrm>
            <a:off x="3239500" y="3962632"/>
            <a:ext cx="152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Abdelrahman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E537C7-882F-84C9-5FDA-B6E1F884064E}"/>
              </a:ext>
            </a:extLst>
          </p:cNvPr>
          <p:cNvSpPr txBox="1"/>
          <p:nvPr/>
        </p:nvSpPr>
        <p:spPr>
          <a:xfrm>
            <a:off x="5392896" y="3982510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Ahmed Khaled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107C8E-27FD-3EBD-0FC8-64C5058DBD24}"/>
              </a:ext>
            </a:extLst>
          </p:cNvPr>
          <p:cNvSpPr txBox="1"/>
          <p:nvPr/>
        </p:nvSpPr>
        <p:spPr>
          <a:xfrm>
            <a:off x="7687774" y="3978195"/>
            <a:ext cx="145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Yousif Anwar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E0B8C5-219B-38F7-1D55-08696BD1D349}"/>
              </a:ext>
            </a:extLst>
          </p:cNvPr>
          <p:cNvSpPr txBox="1"/>
          <p:nvPr/>
        </p:nvSpPr>
        <p:spPr>
          <a:xfrm>
            <a:off x="9959443" y="3978195"/>
            <a:ext cx="1352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Sayed Reda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E3A164-79B8-6977-3C1B-CC278330FDF2}"/>
              </a:ext>
            </a:extLst>
          </p:cNvPr>
          <p:cNvSpPr txBox="1"/>
          <p:nvPr/>
        </p:nvSpPr>
        <p:spPr>
          <a:xfrm>
            <a:off x="2100470" y="4309147"/>
            <a:ext cx="1815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</a:rPr>
              <a:t>FOTA Developer 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94116-3911-CE72-285A-C71F79A97C91}"/>
              </a:ext>
            </a:extLst>
          </p:cNvPr>
          <p:cNvSpPr txBox="1"/>
          <p:nvPr/>
        </p:nvSpPr>
        <p:spPr>
          <a:xfrm>
            <a:off x="8652304" y="4309147"/>
            <a:ext cx="2108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</a:rPr>
              <a:t>Security Developer 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6B3873-5AEC-0309-FC0E-9694C46132E4}"/>
              </a:ext>
            </a:extLst>
          </p:cNvPr>
          <p:cNvSpPr txBox="1"/>
          <p:nvPr/>
        </p:nvSpPr>
        <p:spPr>
          <a:xfrm>
            <a:off x="5439513" y="4329025"/>
            <a:ext cx="168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V2V Developer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FB5A71C-DE78-3AB6-611F-F2782A4579FC}"/>
              </a:ext>
            </a:extLst>
          </p:cNvPr>
          <p:cNvCxnSpPr>
            <a:cxnSpLocks/>
          </p:cNvCxnSpPr>
          <p:nvPr/>
        </p:nvCxnSpPr>
        <p:spPr>
          <a:xfrm flipH="1">
            <a:off x="773386" y="841677"/>
            <a:ext cx="6887254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1DC5C23-92F1-5E44-BFE7-1A765F2036FA}"/>
              </a:ext>
            </a:extLst>
          </p:cNvPr>
          <p:cNvCxnSpPr>
            <a:cxnSpLocks/>
          </p:cNvCxnSpPr>
          <p:nvPr/>
        </p:nvCxnSpPr>
        <p:spPr>
          <a:xfrm>
            <a:off x="5981800" y="5487854"/>
            <a:ext cx="566805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DC12923-A10D-BC2B-8AD9-17B33C3F8FFC}"/>
              </a:ext>
            </a:extLst>
          </p:cNvPr>
          <p:cNvSpPr txBox="1"/>
          <p:nvPr/>
        </p:nvSpPr>
        <p:spPr>
          <a:xfrm>
            <a:off x="-4064741" y="1688626"/>
            <a:ext cx="281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Problem Definition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05FE7E-B6BC-6B6D-4027-8CD0FFC25CA3}"/>
              </a:ext>
            </a:extLst>
          </p:cNvPr>
          <p:cNvSpPr txBox="1"/>
          <p:nvPr/>
        </p:nvSpPr>
        <p:spPr>
          <a:xfrm>
            <a:off x="-4064741" y="2810962"/>
            <a:ext cx="3046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Introduction to FOTA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D387B0E-8033-1A6C-15AA-71BF6AAE90EB}"/>
              </a:ext>
            </a:extLst>
          </p:cNvPr>
          <p:cNvSpPr txBox="1"/>
          <p:nvPr/>
        </p:nvSpPr>
        <p:spPr>
          <a:xfrm>
            <a:off x="-4064741" y="3795637"/>
            <a:ext cx="1809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Bootloader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06B30EF-87F0-A9C8-429D-477A617D2CD4}"/>
              </a:ext>
            </a:extLst>
          </p:cNvPr>
          <p:cNvSpPr txBox="1"/>
          <p:nvPr/>
        </p:nvSpPr>
        <p:spPr>
          <a:xfrm>
            <a:off x="-679059" y="1661440"/>
            <a:ext cx="568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01</a:t>
            </a:r>
            <a:endParaRPr lang="en-US" sz="2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0E12348-1186-5F9A-B365-970700ADDDDC}"/>
              </a:ext>
            </a:extLst>
          </p:cNvPr>
          <p:cNvSpPr txBox="1"/>
          <p:nvPr/>
        </p:nvSpPr>
        <p:spPr>
          <a:xfrm>
            <a:off x="-679059" y="2749407"/>
            <a:ext cx="568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02</a:t>
            </a:r>
            <a:endParaRPr lang="en-US" sz="2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E1920B-198B-6461-BB2C-7472F9B25D02}"/>
              </a:ext>
            </a:extLst>
          </p:cNvPr>
          <p:cNvSpPr txBox="1"/>
          <p:nvPr/>
        </p:nvSpPr>
        <p:spPr>
          <a:xfrm>
            <a:off x="-679059" y="3734082"/>
            <a:ext cx="568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03</a:t>
            </a:r>
            <a:endParaRPr lang="en-US" sz="2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1E1B1E-2E26-AA20-321B-1332C312E5A5}"/>
              </a:ext>
            </a:extLst>
          </p:cNvPr>
          <p:cNvSpPr txBox="1"/>
          <p:nvPr/>
        </p:nvSpPr>
        <p:spPr>
          <a:xfrm>
            <a:off x="-4064741" y="2073242"/>
            <a:ext cx="207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Why cars need FOTA?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50E03C-F1A8-1728-7CD5-2ACB310B9CAC}"/>
              </a:ext>
            </a:extLst>
          </p:cNvPr>
          <p:cNvSpPr txBox="1"/>
          <p:nvPr/>
        </p:nvSpPr>
        <p:spPr>
          <a:xfrm>
            <a:off x="-4064741" y="3247223"/>
            <a:ext cx="1438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What is FOTA?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241B71-CD82-53B4-F3AA-BC4F83E35935}"/>
              </a:ext>
            </a:extLst>
          </p:cNvPr>
          <p:cNvSpPr txBox="1"/>
          <p:nvPr/>
        </p:nvSpPr>
        <p:spPr>
          <a:xfrm>
            <a:off x="-4064741" y="4249070"/>
            <a:ext cx="3141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How flashing technique happens.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B113B24-FDC7-F229-D612-4BFABC0DF452}"/>
              </a:ext>
            </a:extLst>
          </p:cNvPr>
          <p:cNvSpPr txBox="1"/>
          <p:nvPr/>
        </p:nvSpPr>
        <p:spPr>
          <a:xfrm>
            <a:off x="-4064741" y="2365630"/>
            <a:ext cx="1368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Working Flow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D56443A-A0DA-4112-038E-1D97C14A5E26}"/>
              </a:ext>
            </a:extLst>
          </p:cNvPr>
          <p:cNvSpPr txBox="1"/>
          <p:nvPr/>
        </p:nvSpPr>
        <p:spPr>
          <a:xfrm>
            <a:off x="13926501" y="1857022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V2V Flashing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967E8D8-5A88-CF6D-B244-D351C2D4A6B2}"/>
              </a:ext>
            </a:extLst>
          </p:cNvPr>
          <p:cNvSpPr txBox="1"/>
          <p:nvPr/>
        </p:nvSpPr>
        <p:spPr>
          <a:xfrm>
            <a:off x="13926501" y="2814819"/>
            <a:ext cx="140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Security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37E5B35-C10F-F490-2865-0E82509E7B60}"/>
              </a:ext>
            </a:extLst>
          </p:cNvPr>
          <p:cNvSpPr txBox="1"/>
          <p:nvPr/>
        </p:nvSpPr>
        <p:spPr>
          <a:xfrm>
            <a:off x="13926501" y="4018238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PCB Design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C20BAA-3F8B-1C9D-1784-7B4B4447F5CC}"/>
              </a:ext>
            </a:extLst>
          </p:cNvPr>
          <p:cNvSpPr txBox="1"/>
          <p:nvPr/>
        </p:nvSpPr>
        <p:spPr>
          <a:xfrm>
            <a:off x="12425223" y="1824560"/>
            <a:ext cx="568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04</a:t>
            </a:r>
            <a:endParaRPr lang="en-US" sz="2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9E57AB-C10C-3CB8-DBA5-D7C2908B6013}"/>
              </a:ext>
            </a:extLst>
          </p:cNvPr>
          <p:cNvSpPr txBox="1"/>
          <p:nvPr/>
        </p:nvSpPr>
        <p:spPr>
          <a:xfrm>
            <a:off x="12425223" y="2784041"/>
            <a:ext cx="568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05</a:t>
            </a:r>
            <a:endParaRPr lang="en-US" sz="2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31F3B7-6B84-FCD8-E3CB-7EFC1722A158}"/>
              </a:ext>
            </a:extLst>
          </p:cNvPr>
          <p:cNvSpPr txBox="1"/>
          <p:nvPr/>
        </p:nvSpPr>
        <p:spPr>
          <a:xfrm>
            <a:off x="12425223" y="3987460"/>
            <a:ext cx="568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06</a:t>
            </a:r>
            <a:endParaRPr lang="en-US" sz="2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8B4A1DB-150D-D499-7F3C-207F16924235}"/>
              </a:ext>
            </a:extLst>
          </p:cNvPr>
          <p:cNvSpPr txBox="1"/>
          <p:nvPr/>
        </p:nvSpPr>
        <p:spPr>
          <a:xfrm>
            <a:off x="13926501" y="2293283"/>
            <a:ext cx="2377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How flashing V2V Works.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B60FBA0-13E4-66F3-1D9F-8BEB61B10825}"/>
              </a:ext>
            </a:extLst>
          </p:cNvPr>
          <p:cNvSpPr txBox="1"/>
          <p:nvPr/>
        </p:nvSpPr>
        <p:spPr>
          <a:xfrm>
            <a:off x="13926502" y="3276484"/>
            <a:ext cx="286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How we secure the over all system</a:t>
            </a:r>
          </a:p>
        </p:txBody>
      </p:sp>
      <p:pic>
        <p:nvPicPr>
          <p:cNvPr id="7" name="Picture 6" descr="A person in a suit standing in front of a building&#10;&#10;Description automatically generated">
            <a:extLst>
              <a:ext uri="{FF2B5EF4-FFF2-40B4-BE49-F238E27FC236}">
                <a16:creationId xmlns:a16="http://schemas.microsoft.com/office/drawing/2014/main" id="{CB896992-F439-C574-6486-F4041C37F6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5" t="40188" r="25653" b="28788"/>
          <a:stretch/>
        </p:blipFill>
        <p:spPr>
          <a:xfrm>
            <a:off x="5463110" y="2403748"/>
            <a:ext cx="1554480" cy="1554480"/>
          </a:xfrm>
          <a:prstGeom prst="flowChartConnector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erson in a brown jacket&#10;&#10;Description automatically generated">
            <a:extLst>
              <a:ext uri="{FF2B5EF4-FFF2-40B4-BE49-F238E27FC236}">
                <a16:creationId xmlns:a16="http://schemas.microsoft.com/office/drawing/2014/main" id="{8FB26831-5065-11B9-680F-61635B1966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" t="2752" r="-390" b="22248"/>
          <a:stretch/>
        </p:blipFill>
        <p:spPr>
          <a:xfrm>
            <a:off x="9848605" y="2353579"/>
            <a:ext cx="1554480" cy="1554480"/>
          </a:xfrm>
          <a:prstGeom prst="flowChartConnector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person in a suit&#10;&#10;Description automatically generated">
            <a:extLst>
              <a:ext uri="{FF2B5EF4-FFF2-40B4-BE49-F238E27FC236}">
                <a16:creationId xmlns:a16="http://schemas.microsoft.com/office/drawing/2014/main" id="{F79149E5-77A2-C39B-1447-BF93298B30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5" t="687" r="1475" b="24312"/>
          <a:stretch/>
        </p:blipFill>
        <p:spPr>
          <a:xfrm>
            <a:off x="3297739" y="2408396"/>
            <a:ext cx="1554480" cy="1554480"/>
          </a:xfrm>
          <a:prstGeom prst="flowChartConnector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 descr="A person standing on a brick walkway&#10;&#10;Description automatically generated">
            <a:extLst>
              <a:ext uri="{FF2B5EF4-FFF2-40B4-BE49-F238E27FC236}">
                <a16:creationId xmlns:a16="http://schemas.microsoft.com/office/drawing/2014/main" id="{1F5FFA9A-0BE2-86AE-DF56-5F8FFDD57F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9" t="17299" r="16398" b="33003"/>
          <a:stretch/>
        </p:blipFill>
        <p:spPr>
          <a:xfrm>
            <a:off x="953604" y="2365630"/>
            <a:ext cx="1554480" cy="1554480"/>
          </a:xfrm>
          <a:prstGeom prst="flowChartConnector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043221-88CF-06EE-2690-20AFE98F0BF3}"/>
              </a:ext>
            </a:extLst>
          </p:cNvPr>
          <p:cNvSpPr txBox="1"/>
          <p:nvPr/>
        </p:nvSpPr>
        <p:spPr>
          <a:xfrm>
            <a:off x="13981389" y="4759992"/>
            <a:ext cx="1895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28F904-167B-73D3-2A83-C2FD34687228}"/>
              </a:ext>
            </a:extLst>
          </p:cNvPr>
          <p:cNvSpPr txBox="1"/>
          <p:nvPr/>
        </p:nvSpPr>
        <p:spPr>
          <a:xfrm>
            <a:off x="12480111" y="4729214"/>
            <a:ext cx="568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07</a:t>
            </a:r>
            <a:endParaRPr lang="en-US" sz="2800" dirty="0"/>
          </a:p>
        </p:txBody>
      </p: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3FF332A7-8D3F-FE0E-32FD-2E024B6DCC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4042" y="2711620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3C1AE9-EB5A-42FE-096C-F9654A03A1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3663" y="2313888"/>
            <a:ext cx="1531264" cy="1644339"/>
          </a:xfrm>
          <a:prstGeom prst="flowChartConnector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5161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6A59E0-D9F7-A45E-C5DF-7BA926E8C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124125"/>
            <a:ext cx="7762183" cy="2754814"/>
            <a:chOff x="7334250" y="0"/>
            <a:chExt cx="4857750" cy="1724025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E62BD90-FDD2-4B6C-34B5-52B1D2081E06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C92931D-4A62-02A5-8D34-A22D3F26D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6B34102-0BA0-063D-DD53-78C738F02DED}"/>
              </a:ext>
            </a:extLst>
          </p:cNvPr>
          <p:cNvGraphicFramePr>
            <a:graphicFrameLocks noGrp="1"/>
          </p:cNvGraphicFramePr>
          <p:nvPr/>
        </p:nvGraphicFramePr>
        <p:xfrm>
          <a:off x="3043178" y="7155182"/>
          <a:ext cx="6453680" cy="370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90736">
                  <a:extLst>
                    <a:ext uri="{9D8B030D-6E8A-4147-A177-3AD203B41FA5}">
                      <a16:colId xmlns:a16="http://schemas.microsoft.com/office/drawing/2014/main" val="2773208053"/>
                    </a:ext>
                  </a:extLst>
                </a:gridCol>
                <a:gridCol w="1290736">
                  <a:extLst>
                    <a:ext uri="{9D8B030D-6E8A-4147-A177-3AD203B41FA5}">
                      <a16:colId xmlns:a16="http://schemas.microsoft.com/office/drawing/2014/main" val="175582853"/>
                    </a:ext>
                  </a:extLst>
                </a:gridCol>
                <a:gridCol w="2581472">
                  <a:extLst>
                    <a:ext uri="{9D8B030D-6E8A-4147-A177-3AD203B41FA5}">
                      <a16:colId xmlns:a16="http://schemas.microsoft.com/office/drawing/2014/main" val="1326017910"/>
                    </a:ext>
                  </a:extLst>
                </a:gridCol>
                <a:gridCol w="1290736">
                  <a:extLst>
                    <a:ext uri="{9D8B030D-6E8A-4147-A177-3AD203B41FA5}">
                      <a16:colId xmlns:a16="http://schemas.microsoft.com/office/drawing/2014/main" val="2738773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Length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Command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CRC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08405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F75025-3A9E-5158-3A9A-9FE0A84660EF}"/>
              </a:ext>
            </a:extLst>
          </p:cNvPr>
          <p:cNvGraphicFramePr>
            <a:graphicFrameLocks noGrp="1"/>
          </p:cNvGraphicFramePr>
          <p:nvPr/>
        </p:nvGraphicFramePr>
        <p:xfrm>
          <a:off x="5616748" y="7155182"/>
          <a:ext cx="25841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087">
                  <a:extLst>
                    <a:ext uri="{9D8B030D-6E8A-4147-A177-3AD203B41FA5}">
                      <a16:colId xmlns:a16="http://schemas.microsoft.com/office/drawing/2014/main" val="3836689425"/>
                    </a:ext>
                  </a:extLst>
                </a:gridCol>
                <a:gridCol w="1292087">
                  <a:extLst>
                    <a:ext uri="{9D8B030D-6E8A-4147-A177-3AD203B41FA5}">
                      <a16:colId xmlns:a16="http://schemas.microsoft.com/office/drawing/2014/main" val="1452304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Address Write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0A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NO Pages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0A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2277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CED0A50-9C45-77B6-D3E3-7130310B4592}"/>
              </a:ext>
            </a:extLst>
          </p:cNvPr>
          <p:cNvSpPr txBox="1"/>
          <p:nvPr/>
        </p:nvSpPr>
        <p:spPr>
          <a:xfrm>
            <a:off x="11944068" y="2161015"/>
            <a:ext cx="7254024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22960" indent="-4572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(1 Byte) Length of Data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pPr marL="822960" indent="-4572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(</a:t>
            </a:r>
            <a:r>
              <a:rPr lang="ar-EG" sz="1800" dirty="0">
                <a:solidFill>
                  <a:schemeClr val="bg1"/>
                </a:solidFill>
              </a:rPr>
              <a:t>1</a:t>
            </a:r>
            <a:r>
              <a:rPr lang="en-US" sz="1800" dirty="0">
                <a:solidFill>
                  <a:schemeClr val="bg1"/>
                </a:solidFill>
              </a:rPr>
              <a:t> Bytes)</a:t>
            </a:r>
            <a:r>
              <a:rPr lang="en-US" dirty="0">
                <a:solidFill>
                  <a:schemeClr val="bg1"/>
                </a:solidFill>
              </a:rPr>
              <a:t> For Determine Command.</a:t>
            </a:r>
            <a:endParaRPr lang="en-US" sz="1800" dirty="0">
              <a:solidFill>
                <a:schemeClr val="bg1"/>
              </a:solidFill>
            </a:endParaRPr>
          </a:p>
          <a:p>
            <a:pPr marL="822960" indent="-4572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Data with the commands (Pointer to an Address / page size) based on the command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822960" indent="-4572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CRC (Cyclic Redundancy Check) Simple check sum error on (</a:t>
            </a:r>
            <a:r>
              <a:rPr lang="en-US" sz="1800" b="1" i="0" u="none" strike="noStrike" kern="12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Length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1800" b="1" i="0" u="none" strike="noStrike" kern="12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Command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1800" b="1" i="0" u="none" strike="noStrike" kern="12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2BF68-197A-1FF5-6B3A-0D434EE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871" y="1217598"/>
            <a:ext cx="7085752" cy="444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96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414BD2A-D448-97DD-EF33-1034E5A7BF20}"/>
              </a:ext>
            </a:extLst>
          </p:cNvPr>
          <p:cNvSpPr/>
          <p:nvPr/>
        </p:nvSpPr>
        <p:spPr>
          <a:xfrm>
            <a:off x="12641277" y="3580500"/>
            <a:ext cx="364236" cy="36423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6A59E0-D9F7-A45E-C5DF-7BA926E8C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124125"/>
            <a:ext cx="7762183" cy="2754814"/>
            <a:chOff x="7334250" y="0"/>
            <a:chExt cx="4857750" cy="1724025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E62BD90-FDD2-4B6C-34B5-52B1D2081E06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C92931D-4A62-02A5-8D34-A22D3F26D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E2F42D6-3CF8-BC34-94A0-CEA3217F2620}"/>
              </a:ext>
            </a:extLst>
          </p:cNvPr>
          <p:cNvSpPr txBox="1"/>
          <p:nvPr/>
        </p:nvSpPr>
        <p:spPr>
          <a:xfrm>
            <a:off x="3043178" y="5476676"/>
            <a:ext cx="6453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Buffer which will be received by bootloader and send from Host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DEF920-21EC-B95A-D59C-3C09F63A2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086530"/>
              </p:ext>
            </p:extLst>
          </p:nvPr>
        </p:nvGraphicFramePr>
        <p:xfrm>
          <a:off x="3043178" y="5002291"/>
          <a:ext cx="6453680" cy="370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90736">
                  <a:extLst>
                    <a:ext uri="{9D8B030D-6E8A-4147-A177-3AD203B41FA5}">
                      <a16:colId xmlns:a16="http://schemas.microsoft.com/office/drawing/2014/main" val="2773208053"/>
                    </a:ext>
                  </a:extLst>
                </a:gridCol>
                <a:gridCol w="1290736">
                  <a:extLst>
                    <a:ext uri="{9D8B030D-6E8A-4147-A177-3AD203B41FA5}">
                      <a16:colId xmlns:a16="http://schemas.microsoft.com/office/drawing/2014/main" val="175582853"/>
                    </a:ext>
                  </a:extLst>
                </a:gridCol>
                <a:gridCol w="2581472">
                  <a:extLst>
                    <a:ext uri="{9D8B030D-6E8A-4147-A177-3AD203B41FA5}">
                      <a16:colId xmlns:a16="http://schemas.microsoft.com/office/drawing/2014/main" val="1326017910"/>
                    </a:ext>
                  </a:extLst>
                </a:gridCol>
                <a:gridCol w="1290736">
                  <a:extLst>
                    <a:ext uri="{9D8B030D-6E8A-4147-A177-3AD203B41FA5}">
                      <a16:colId xmlns:a16="http://schemas.microsoft.com/office/drawing/2014/main" val="2738773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Length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Command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CRC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0840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6761ADC-E123-4ED0-357E-521B884AFCB5}"/>
              </a:ext>
            </a:extLst>
          </p:cNvPr>
          <p:cNvSpPr txBox="1"/>
          <p:nvPr/>
        </p:nvSpPr>
        <p:spPr>
          <a:xfrm>
            <a:off x="357809" y="2161015"/>
            <a:ext cx="7254024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22960" indent="-4572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(1 Byte) Length of Data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pPr marL="822960" indent="-4572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(</a:t>
            </a:r>
            <a:r>
              <a:rPr lang="ar-EG" sz="1800" dirty="0">
                <a:solidFill>
                  <a:schemeClr val="bg1"/>
                </a:solidFill>
              </a:rPr>
              <a:t>1</a:t>
            </a:r>
            <a:r>
              <a:rPr lang="en-US" sz="1800" dirty="0">
                <a:solidFill>
                  <a:schemeClr val="bg1"/>
                </a:solidFill>
              </a:rPr>
              <a:t> Bytes)</a:t>
            </a:r>
            <a:r>
              <a:rPr lang="en-US" dirty="0">
                <a:solidFill>
                  <a:schemeClr val="bg1"/>
                </a:solidFill>
              </a:rPr>
              <a:t> For Determine Command.</a:t>
            </a:r>
            <a:endParaRPr lang="en-US" sz="1800" dirty="0">
              <a:solidFill>
                <a:schemeClr val="bg1"/>
              </a:solidFill>
            </a:endParaRPr>
          </a:p>
          <a:p>
            <a:pPr marL="822960" indent="-4572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Data with the commands (Pointer to an Address / page size) based on the command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822960" indent="-4572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CRC (Cyclic Redundancy Check) Simple check sum error on (</a:t>
            </a:r>
            <a:r>
              <a:rPr lang="en-US" sz="1800" b="1" i="0" u="none" strike="noStrike" kern="12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Length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1800" b="1" i="0" u="none" strike="noStrike" kern="12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Command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1800" b="1" i="0" u="none" strike="noStrike" kern="12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).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00C631-17D0-2AAF-6198-3E7DB8F4C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987970"/>
              </p:ext>
            </p:extLst>
          </p:nvPr>
        </p:nvGraphicFramePr>
        <p:xfrm>
          <a:off x="5616748" y="5002291"/>
          <a:ext cx="25841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087">
                  <a:extLst>
                    <a:ext uri="{9D8B030D-6E8A-4147-A177-3AD203B41FA5}">
                      <a16:colId xmlns:a16="http://schemas.microsoft.com/office/drawing/2014/main" val="3836689425"/>
                    </a:ext>
                  </a:extLst>
                </a:gridCol>
                <a:gridCol w="1292087">
                  <a:extLst>
                    <a:ext uri="{9D8B030D-6E8A-4147-A177-3AD203B41FA5}">
                      <a16:colId xmlns:a16="http://schemas.microsoft.com/office/drawing/2014/main" val="1452304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Address Write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0A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NO Pages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0A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227779"/>
                  </a:ext>
                </a:extLst>
              </a:tr>
            </a:tbl>
          </a:graphicData>
        </a:graphic>
      </p:graphicFrame>
      <p:pic>
        <p:nvPicPr>
          <p:cNvPr id="2" name="Picture 2" descr="Developing with STM32 Blue Pill – Peter Jazz">
            <a:extLst>
              <a:ext uri="{FF2B5EF4-FFF2-40B4-BE49-F238E27FC236}">
                <a16:creationId xmlns:a16="http://schemas.microsoft.com/office/drawing/2014/main" id="{60A9EF74-812A-992A-EE3A-E308365FB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94" b="89557" l="4571" r="90000">
                        <a14:foregroundMark x1="7429" y1="18987" x2="10000" y2="47785"/>
                        <a14:foregroundMark x1="7143" y1="79430" x2="8000" y2="51266"/>
                        <a14:foregroundMark x1="9000" y1="85127" x2="18143" y2="86076"/>
                        <a14:foregroundMark x1="73429" y1="77215" x2="18000" y2="74684"/>
                        <a14:foregroundMark x1="18714" y1="19304" x2="79571" y2="18354"/>
                        <a14:foregroundMark x1="79571" y1="18354" x2="83000" y2="19304"/>
                        <a14:foregroundMark x1="83714" y1="24684" x2="68429" y2="23101"/>
                        <a14:foregroundMark x1="33000" y1="24367" x2="19571" y2="24367"/>
                        <a14:foregroundMark x1="19571" y1="24367" x2="18143" y2="20570"/>
                        <a14:foregroundMark x1="4571" y1="38608" x2="4571" y2="56962"/>
                        <a14:foregroundMark x1="16571" y1="20570" x2="16714" y2="25000"/>
                        <a14:foregroundMark x1="17286" y1="78481" x2="7143" y2="77848"/>
                        <a14:foregroundMark x1="89143" y1="54114" x2="88000" y2="54747"/>
                        <a14:foregroundMark x1="88571" y1="64873" x2="88286" y2="68671"/>
                        <a14:foregroundMark x1="88714" y1="70253" x2="87286" y2="56646"/>
                        <a14:foregroundMark x1="89000" y1="70886" x2="89571" y2="18354"/>
                        <a14:foregroundMark x1="89714" y1="37025" x2="90000" y2="49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4" t="9576" r="9594" b="11045"/>
          <a:stretch/>
        </p:blipFill>
        <p:spPr bwMode="auto">
          <a:xfrm rot="10800000">
            <a:off x="-3272311" y="3197670"/>
            <a:ext cx="2710822" cy="112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58A3AFF3-AE8D-9E8C-0104-174B69993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 rot="5400000">
            <a:off x="12967217" y="2664345"/>
            <a:ext cx="1234746" cy="219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8E6AEC-8E7F-E7EA-5206-8F1D668A8A32}"/>
              </a:ext>
            </a:extLst>
          </p:cNvPr>
          <p:cNvCxnSpPr>
            <a:cxnSpLocks/>
          </p:cNvCxnSpPr>
          <p:nvPr/>
        </p:nvCxnSpPr>
        <p:spPr>
          <a:xfrm>
            <a:off x="4814324" y="-138228"/>
            <a:ext cx="2858685" cy="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1911B3-83CF-BE42-FCD9-95AEE0C6805C}"/>
              </a:ext>
            </a:extLst>
          </p:cNvPr>
          <p:cNvSpPr txBox="1"/>
          <p:nvPr/>
        </p:nvSpPr>
        <p:spPr>
          <a:xfrm>
            <a:off x="4814324" y="-501223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688DC7-D6FF-B668-8777-087F7D640158}"/>
              </a:ext>
            </a:extLst>
          </p:cNvPr>
          <p:cNvSpPr txBox="1"/>
          <p:nvPr/>
        </p:nvSpPr>
        <p:spPr>
          <a:xfrm>
            <a:off x="7288253" y="-508823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F52A41-2C0E-B0C7-B9CC-2DF6DA0D236A}"/>
              </a:ext>
            </a:extLst>
          </p:cNvPr>
          <p:cNvCxnSpPr>
            <a:cxnSpLocks/>
          </p:cNvCxnSpPr>
          <p:nvPr/>
        </p:nvCxnSpPr>
        <p:spPr>
          <a:xfrm>
            <a:off x="4814324" y="7167150"/>
            <a:ext cx="2858685" cy="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8A691A6-0BB0-5768-8907-8FFA1BBB4245}"/>
              </a:ext>
            </a:extLst>
          </p:cNvPr>
          <p:cNvSpPr txBox="1"/>
          <p:nvPr/>
        </p:nvSpPr>
        <p:spPr>
          <a:xfrm>
            <a:off x="4814324" y="7244930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E127FC-19C0-E60C-2587-99611D2BEC0C}"/>
              </a:ext>
            </a:extLst>
          </p:cNvPr>
          <p:cNvSpPr txBox="1"/>
          <p:nvPr/>
        </p:nvSpPr>
        <p:spPr>
          <a:xfrm>
            <a:off x="7299759" y="724493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D9D7B-0BF2-2535-5937-D3C8650B2A2C}"/>
              </a:ext>
            </a:extLst>
          </p:cNvPr>
          <p:cNvSpPr txBox="1"/>
          <p:nvPr/>
        </p:nvSpPr>
        <p:spPr>
          <a:xfrm>
            <a:off x="1480942" y="1412720"/>
            <a:ext cx="914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Developing a custom bootloader for STM32 MCU</a:t>
            </a:r>
          </a:p>
        </p:txBody>
      </p:sp>
    </p:spTree>
    <p:extLst>
      <p:ext uri="{BB962C8B-B14F-4D97-AF65-F5344CB8AC3E}">
        <p14:creationId xmlns:p14="http://schemas.microsoft.com/office/powerpoint/2010/main" val="372804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B76BC9-AF5A-4A3E-4E8F-A61919480344}"/>
              </a:ext>
            </a:extLst>
          </p:cNvPr>
          <p:cNvCxnSpPr>
            <a:cxnSpLocks/>
          </p:cNvCxnSpPr>
          <p:nvPr/>
        </p:nvCxnSpPr>
        <p:spPr>
          <a:xfrm>
            <a:off x="4814324" y="3671178"/>
            <a:ext cx="2858685" cy="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D5FB91-1BF8-0AA6-59F9-96DC2B3CE1BF}"/>
              </a:ext>
            </a:extLst>
          </p:cNvPr>
          <p:cNvCxnSpPr>
            <a:cxnSpLocks/>
          </p:cNvCxnSpPr>
          <p:nvPr/>
        </p:nvCxnSpPr>
        <p:spPr>
          <a:xfrm>
            <a:off x="4814324" y="3830071"/>
            <a:ext cx="2858685" cy="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FB8FB5F-9878-BFF0-412B-DF69453C79EF}"/>
              </a:ext>
            </a:extLst>
          </p:cNvPr>
          <p:cNvSpPr/>
          <p:nvPr/>
        </p:nvSpPr>
        <p:spPr>
          <a:xfrm>
            <a:off x="7683197" y="3608360"/>
            <a:ext cx="364236" cy="36423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6A59E0-D9F7-A45E-C5DF-7BA926E8C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124125"/>
            <a:ext cx="7762183" cy="2754814"/>
            <a:chOff x="7334250" y="0"/>
            <a:chExt cx="4857750" cy="1724025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E62BD90-FDD2-4B6C-34B5-52B1D2081E06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C92931D-4A62-02A5-8D34-A22D3F26D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2" descr="Developing with STM32 Blue Pill – Peter Jazz">
            <a:extLst>
              <a:ext uri="{FF2B5EF4-FFF2-40B4-BE49-F238E27FC236}">
                <a16:creationId xmlns:a16="http://schemas.microsoft.com/office/drawing/2014/main" id="{17894C1E-8163-6A95-A5C4-DE3F858EE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94" b="89557" l="4571" r="90000">
                        <a14:foregroundMark x1="7429" y1="18987" x2="10000" y2="47785"/>
                        <a14:foregroundMark x1="7143" y1="79430" x2="8000" y2="51266"/>
                        <a14:foregroundMark x1="9000" y1="85127" x2="18143" y2="86076"/>
                        <a14:foregroundMark x1="73429" y1="77215" x2="18000" y2="74684"/>
                        <a14:foregroundMark x1="18714" y1="19304" x2="79571" y2="18354"/>
                        <a14:foregroundMark x1="79571" y1="18354" x2="83000" y2="19304"/>
                        <a14:foregroundMark x1="83714" y1="24684" x2="68429" y2="23101"/>
                        <a14:foregroundMark x1="33000" y1="24367" x2="19571" y2="24367"/>
                        <a14:foregroundMark x1="19571" y1="24367" x2="18143" y2="20570"/>
                        <a14:foregroundMark x1="4571" y1="38608" x2="4571" y2="56962"/>
                        <a14:foregroundMark x1="16571" y1="20570" x2="16714" y2="25000"/>
                        <a14:foregroundMark x1="17286" y1="78481" x2="7143" y2="77848"/>
                        <a14:foregroundMark x1="89143" y1="54114" x2="88000" y2="54747"/>
                        <a14:foregroundMark x1="88571" y1="64873" x2="88286" y2="68671"/>
                        <a14:foregroundMark x1="88714" y1="70253" x2="87286" y2="56646"/>
                        <a14:foregroundMark x1="89000" y1="70886" x2="89571" y2="18354"/>
                        <a14:foregroundMark x1="89714" y1="37025" x2="90000" y2="49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4" t="9576" r="9594" b="11045"/>
          <a:stretch/>
        </p:blipFill>
        <p:spPr bwMode="auto">
          <a:xfrm rot="10800000">
            <a:off x="2103502" y="3197670"/>
            <a:ext cx="2710822" cy="112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FE6514D2-7513-C627-493B-37E8D72C7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 rot="5400000">
            <a:off x="8094276" y="2664345"/>
            <a:ext cx="1234746" cy="219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65FBEF-51A0-1C2A-C171-497CC0D34705}"/>
              </a:ext>
            </a:extLst>
          </p:cNvPr>
          <p:cNvSpPr txBox="1"/>
          <p:nvPr/>
        </p:nvSpPr>
        <p:spPr>
          <a:xfrm>
            <a:off x="4814324" y="3308183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568F3-9428-A699-12E4-CECCE8C9C013}"/>
              </a:ext>
            </a:extLst>
          </p:cNvPr>
          <p:cNvSpPr txBox="1"/>
          <p:nvPr/>
        </p:nvSpPr>
        <p:spPr>
          <a:xfrm>
            <a:off x="4814324" y="390785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F4D6F8-09B2-8E72-CD19-818E9B7EDF76}"/>
              </a:ext>
            </a:extLst>
          </p:cNvPr>
          <p:cNvSpPr txBox="1"/>
          <p:nvPr/>
        </p:nvSpPr>
        <p:spPr>
          <a:xfrm>
            <a:off x="7299759" y="3907851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A69387-90DC-A50C-C6CE-09576BDDB4DE}"/>
              </a:ext>
            </a:extLst>
          </p:cNvPr>
          <p:cNvSpPr txBox="1"/>
          <p:nvPr/>
        </p:nvSpPr>
        <p:spPr>
          <a:xfrm>
            <a:off x="7288253" y="3300583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789D75-DF80-60E9-3FAF-EEC2B1A0ABA8}"/>
              </a:ext>
            </a:extLst>
          </p:cNvPr>
          <p:cNvSpPr txBox="1"/>
          <p:nvPr/>
        </p:nvSpPr>
        <p:spPr>
          <a:xfrm>
            <a:off x="-2215243" y="2731457"/>
            <a:ext cx="12532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04</a:t>
            </a:r>
            <a:endParaRPr lang="en-US" sz="6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11AC2F-34AE-05E8-A2CE-9471BDD60FEA}"/>
              </a:ext>
            </a:extLst>
          </p:cNvPr>
          <p:cNvSpPr txBox="1"/>
          <p:nvPr/>
        </p:nvSpPr>
        <p:spPr>
          <a:xfrm>
            <a:off x="12752347" y="2823790"/>
            <a:ext cx="1407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V2V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4565C-FFB3-BA1E-21E5-D2DED3EB11EF}"/>
              </a:ext>
            </a:extLst>
          </p:cNvPr>
          <p:cNvSpPr txBox="1"/>
          <p:nvPr/>
        </p:nvSpPr>
        <p:spPr>
          <a:xfrm>
            <a:off x="1480942" y="1412720"/>
            <a:ext cx="914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Developing a custom bootloader for STM32 MCU</a:t>
            </a:r>
          </a:p>
        </p:txBody>
      </p:sp>
    </p:spTree>
    <p:extLst>
      <p:ext uri="{BB962C8B-B14F-4D97-AF65-F5344CB8AC3E}">
        <p14:creationId xmlns:p14="http://schemas.microsoft.com/office/powerpoint/2010/main" val="380893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6 L -0.27838 3.703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E62BD90-FDD2-4B6C-34B5-52B1D2081E06}"/>
              </a:ext>
            </a:extLst>
          </p:cNvPr>
          <p:cNvCxnSpPr/>
          <p:nvPr userDrawn="1"/>
        </p:nvCxnSpPr>
        <p:spPr>
          <a:xfrm rot="10800000" flipH="1" flipV="1">
            <a:off x="0" y="5661342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C92931D-4A62-02A5-8D34-A22D3F26D46B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0" y="4124125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>
            <a:extLst>
              <a:ext uri="{FF2B5EF4-FFF2-40B4-BE49-F238E27FC236}">
                <a16:creationId xmlns:a16="http://schemas.microsoft.com/office/drawing/2014/main" id="{366E1BE5-B559-7532-FB52-5807C42FF37C}"/>
              </a:ext>
            </a:extLst>
          </p:cNvPr>
          <p:cNvSpPr txBox="1"/>
          <p:nvPr/>
        </p:nvSpPr>
        <p:spPr>
          <a:xfrm>
            <a:off x="2485589" y="2731457"/>
            <a:ext cx="12532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04</a:t>
            </a:r>
            <a:endParaRPr lang="en-US" sz="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459D7A-7C37-EED6-02D7-3926A8EE7278}"/>
              </a:ext>
            </a:extLst>
          </p:cNvPr>
          <p:cNvSpPr txBox="1"/>
          <p:nvPr/>
        </p:nvSpPr>
        <p:spPr>
          <a:xfrm>
            <a:off x="4582131" y="2823790"/>
            <a:ext cx="1407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V2V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1ADCC-C89D-1A79-9616-A05CA5F5E627}"/>
              </a:ext>
            </a:extLst>
          </p:cNvPr>
          <p:cNvGrpSpPr/>
          <p:nvPr/>
        </p:nvGrpSpPr>
        <p:grpSpPr>
          <a:xfrm>
            <a:off x="4429817" y="0"/>
            <a:ext cx="7762183" cy="2754814"/>
            <a:chOff x="4429817" y="0"/>
            <a:chExt cx="7762183" cy="27548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4EAFDE5-217B-B854-9916-B29C0EF74F47}"/>
                </a:ext>
              </a:extLst>
            </p:cNvPr>
            <p:cNvCxnSpPr/>
            <p:nvPr/>
          </p:nvCxnSpPr>
          <p:spPr>
            <a:xfrm flipH="1" flipV="1">
              <a:off x="4429817" y="0"/>
              <a:ext cx="7762183" cy="1217597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3F3AF7-99F4-D12B-9253-9879D31BFB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5722" y="0"/>
              <a:ext cx="1126278" cy="2754814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FDC5C93-8D7F-3FFE-853E-ABE53298DA1F}"/>
              </a:ext>
            </a:extLst>
          </p:cNvPr>
          <p:cNvSpPr txBox="1"/>
          <p:nvPr/>
        </p:nvSpPr>
        <p:spPr>
          <a:xfrm>
            <a:off x="12330473" y="3170441"/>
            <a:ext cx="5178328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4000" b="1" kern="1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ESP – NOW Protocol</a:t>
            </a:r>
          </a:p>
        </p:txBody>
      </p:sp>
      <p:pic>
        <p:nvPicPr>
          <p:cNvPr id="10" name="Picture 2" descr="Nodemcu Beginners Guide Esp Now Esp8266 Nodemcu Using Arduino Ide...">
            <a:extLst>
              <a:ext uri="{FF2B5EF4-FFF2-40B4-BE49-F238E27FC236}">
                <a16:creationId xmlns:a16="http://schemas.microsoft.com/office/drawing/2014/main" id="{F5583929-2EFC-C926-63DA-FAF713712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" b="93000" l="4167" r="96000">
                        <a14:foregroundMark x1="43083" y1="5556" x2="42750" y2="6778"/>
                        <a14:foregroundMark x1="37833" y1="5667" x2="39000" y2="7111"/>
                        <a14:foregroundMark x1="54167" y1="5333" x2="54167" y2="7111"/>
                        <a14:foregroundMark x1="56333" y1="6556" x2="56333" y2="8222"/>
                        <a14:foregroundMark x1="62167" y1="7333" x2="62167" y2="8222"/>
                        <a14:foregroundMark x1="33167" y1="5889" x2="33167" y2="7778"/>
                        <a14:foregroundMark x1="37417" y1="48111" x2="36750" y2="49111"/>
                        <a14:foregroundMark x1="35333" y1="7111" x2="34667" y2="7111"/>
                        <a14:foregroundMark x1="74417" y1="58333" x2="72167" y2="55778"/>
                        <a14:foregroundMark x1="86917" y1="55444" x2="87250" y2="65889"/>
                        <a14:foregroundMark x1="94000" y1="56333" x2="94917" y2="71889"/>
                        <a14:foregroundMark x1="78750" y1="93222" x2="82167" y2="92556"/>
                        <a14:foregroundMark x1="96083" y1="50556" x2="96083" y2="52444"/>
                        <a14:foregroundMark x1="66833" y1="89333" x2="66000" y2="90222"/>
                        <a14:foregroundMark x1="10083" y1="60111" x2="10917" y2="79222"/>
                        <a14:foregroundMark x1="4167" y1="52222" x2="4583" y2="64333"/>
                        <a14:foregroundMark x1="19917" y1="90111" x2="19917" y2="91333"/>
                        <a14:foregroundMark x1="5083" y1="90778" x2="4583" y2="92111"/>
                        <a14:foregroundMark x1="5500" y1="49667" x2="4333" y2="49667"/>
                        <a14:foregroundMark x1="58500" y1="21444" x2="58500" y2="23444"/>
                        <a14:foregroundMark x1="58000" y1="61667" x2="57833" y2="59444"/>
                        <a14:foregroundMark x1="42167" y1="62444" x2="42500" y2="59667"/>
                        <a14:foregroundMark x1="41833" y1="20444" x2="43583" y2="24444"/>
                        <a14:backgroundMark x1="44500" y1="5556" x2="44500" y2="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98"/>
          <a:stretch/>
        </p:blipFill>
        <p:spPr bwMode="auto">
          <a:xfrm>
            <a:off x="-6995496" y="1377407"/>
            <a:ext cx="5817650" cy="374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453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AB9AF50-8933-8C5E-8D04-3787B7B68E62}"/>
              </a:ext>
            </a:extLst>
          </p:cNvPr>
          <p:cNvSpPr txBox="1"/>
          <p:nvPr/>
        </p:nvSpPr>
        <p:spPr>
          <a:xfrm>
            <a:off x="6635728" y="3170441"/>
            <a:ext cx="5178328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4000" b="1" kern="1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ESP – NOW Protocol</a:t>
            </a:r>
          </a:p>
        </p:txBody>
      </p:sp>
      <p:pic>
        <p:nvPicPr>
          <p:cNvPr id="1026" name="Picture 2" descr="Nodemcu Beginners Guide Esp Now Esp8266 Nodemcu Using Arduino Ide...">
            <a:extLst>
              <a:ext uri="{FF2B5EF4-FFF2-40B4-BE49-F238E27FC236}">
                <a16:creationId xmlns:a16="http://schemas.microsoft.com/office/drawing/2014/main" id="{4F3DDA90-9BFC-4B55-9E1C-FA484CEC2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" b="93000" l="4167" r="96000">
                        <a14:foregroundMark x1="43083" y1="5556" x2="42750" y2="6778"/>
                        <a14:foregroundMark x1="37833" y1="5667" x2="39000" y2="7111"/>
                        <a14:foregroundMark x1="54167" y1="5333" x2="54167" y2="7111"/>
                        <a14:foregroundMark x1="56333" y1="6556" x2="56333" y2="8222"/>
                        <a14:foregroundMark x1="62167" y1="7333" x2="62167" y2="8222"/>
                        <a14:foregroundMark x1="33167" y1="5889" x2="33167" y2="7778"/>
                        <a14:foregroundMark x1="37417" y1="48111" x2="36750" y2="49111"/>
                        <a14:foregroundMark x1="35333" y1="7111" x2="34667" y2="7111"/>
                        <a14:foregroundMark x1="74417" y1="58333" x2="72167" y2="55778"/>
                        <a14:foregroundMark x1="86917" y1="55444" x2="87250" y2="65889"/>
                        <a14:foregroundMark x1="94000" y1="56333" x2="94917" y2="71889"/>
                        <a14:foregroundMark x1="78750" y1="93222" x2="82167" y2="92556"/>
                        <a14:foregroundMark x1="96083" y1="50556" x2="96083" y2="52444"/>
                        <a14:foregroundMark x1="66833" y1="89333" x2="66000" y2="90222"/>
                        <a14:foregroundMark x1="10083" y1="60111" x2="10917" y2="79222"/>
                        <a14:foregroundMark x1="4167" y1="52222" x2="4583" y2="64333"/>
                        <a14:foregroundMark x1="19917" y1="90111" x2="19917" y2="91333"/>
                        <a14:foregroundMark x1="5083" y1="90778" x2="4583" y2="92111"/>
                        <a14:foregroundMark x1="5500" y1="49667" x2="4333" y2="49667"/>
                        <a14:foregroundMark x1="58500" y1="21444" x2="58500" y2="23444"/>
                        <a14:foregroundMark x1="58000" y1="61667" x2="57833" y2="59444"/>
                        <a14:foregroundMark x1="42167" y1="62444" x2="42500" y2="59667"/>
                        <a14:foregroundMark x1="41833" y1="20444" x2="43583" y2="24444"/>
                        <a14:backgroundMark x1="44500" y1="5556" x2="44500" y2="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98"/>
          <a:stretch/>
        </p:blipFill>
        <p:spPr bwMode="auto">
          <a:xfrm>
            <a:off x="632883" y="1377407"/>
            <a:ext cx="5817650" cy="374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040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6782FB-B59C-90AA-AF85-79AA0BA58879}"/>
              </a:ext>
            </a:extLst>
          </p:cNvPr>
          <p:cNvSpPr txBox="1"/>
          <p:nvPr/>
        </p:nvSpPr>
        <p:spPr>
          <a:xfrm>
            <a:off x="606182" y="2193149"/>
            <a:ext cx="6881205" cy="2471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tos (Body)"/>
              </a:rPr>
              <a:t>Protocol developed by </a:t>
            </a:r>
            <a:r>
              <a:rPr lang="en-US" sz="2000" dirty="0" err="1">
                <a:solidFill>
                  <a:schemeClr val="bg1"/>
                </a:solidFill>
                <a:latin typeface="Aptos (Body)"/>
              </a:rPr>
              <a:t>Espressif</a:t>
            </a:r>
            <a:endParaRPr lang="en-US" sz="2000" dirty="0">
              <a:solidFill>
                <a:schemeClr val="bg1"/>
              </a:solidFill>
              <a:latin typeface="Aptos (Body)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tos (Body)"/>
              </a:rPr>
              <a:t>Simple communications between ESP devices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tos (Body)"/>
              </a:rPr>
              <a:t>Short packet transmission at 2.4 GHz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tos (Body)"/>
              </a:rPr>
              <a:t>No WFI required, encrypted &amp; unencrypted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D6D2D7-B69B-3F44-E618-B7E6AF4380F8}"/>
              </a:ext>
            </a:extLst>
          </p:cNvPr>
          <p:cNvSpPr txBox="1"/>
          <p:nvPr/>
        </p:nvSpPr>
        <p:spPr>
          <a:xfrm>
            <a:off x="3506836" y="1264469"/>
            <a:ext cx="5178328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4000" b="1" kern="1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ESP – NOW Protocol</a:t>
            </a:r>
          </a:p>
        </p:txBody>
      </p:sp>
      <p:pic>
        <p:nvPicPr>
          <p:cNvPr id="7" name="Picture 2" descr="Nodemcu Beginners Guide Esp Now Esp8266 Nodemcu Using Arduino Ide...">
            <a:extLst>
              <a:ext uri="{FF2B5EF4-FFF2-40B4-BE49-F238E27FC236}">
                <a16:creationId xmlns:a16="http://schemas.microsoft.com/office/drawing/2014/main" id="{0E4F3304-9422-0D19-82DE-C57303E32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" b="93000" l="4167" r="96000">
                        <a14:foregroundMark x1="43083" y1="5556" x2="42750" y2="6778"/>
                        <a14:foregroundMark x1="37833" y1="5667" x2="39000" y2="7111"/>
                        <a14:foregroundMark x1="54167" y1="5333" x2="54167" y2="7111"/>
                        <a14:foregroundMark x1="56333" y1="6556" x2="56333" y2="8222"/>
                        <a14:foregroundMark x1="62167" y1="7333" x2="62167" y2="8222"/>
                        <a14:foregroundMark x1="33167" y1="5889" x2="33167" y2="7778"/>
                        <a14:foregroundMark x1="37417" y1="48111" x2="36750" y2="49111"/>
                        <a14:foregroundMark x1="35333" y1="7111" x2="34667" y2="7111"/>
                        <a14:foregroundMark x1="74417" y1="58333" x2="72167" y2="55778"/>
                        <a14:foregroundMark x1="86917" y1="55444" x2="87250" y2="65889"/>
                        <a14:foregroundMark x1="94000" y1="56333" x2="94917" y2="71889"/>
                        <a14:foregroundMark x1="78750" y1="93222" x2="82167" y2="92556"/>
                        <a14:foregroundMark x1="96083" y1="50556" x2="96083" y2="52444"/>
                        <a14:foregroundMark x1="66833" y1="89333" x2="66000" y2="90222"/>
                        <a14:foregroundMark x1="10083" y1="60111" x2="10917" y2="79222"/>
                        <a14:foregroundMark x1="4167" y1="52222" x2="4583" y2="64333"/>
                        <a14:foregroundMark x1="19917" y1="90111" x2="19917" y2="91333"/>
                        <a14:foregroundMark x1="5083" y1="90778" x2="4583" y2="92111"/>
                        <a14:foregroundMark x1="5500" y1="49667" x2="4333" y2="49667"/>
                        <a14:foregroundMark x1="58500" y1="21444" x2="58500" y2="23444"/>
                        <a14:foregroundMark x1="58000" y1="61667" x2="57833" y2="59444"/>
                        <a14:foregroundMark x1="42167" y1="62444" x2="42500" y2="59667"/>
                        <a14:foregroundMark x1="41833" y1="20444" x2="43583" y2="24444"/>
                        <a14:backgroundMark x1="44500" y1="5556" x2="44500" y2="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98"/>
          <a:stretch/>
        </p:blipFill>
        <p:spPr bwMode="auto">
          <a:xfrm rot="10800000">
            <a:off x="7185462" y="2400094"/>
            <a:ext cx="4182185" cy="269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79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6782FB-B59C-90AA-AF85-79AA0BA58879}"/>
              </a:ext>
            </a:extLst>
          </p:cNvPr>
          <p:cNvSpPr txBox="1"/>
          <p:nvPr/>
        </p:nvSpPr>
        <p:spPr>
          <a:xfrm>
            <a:off x="6096001" y="2400094"/>
            <a:ext cx="5490258" cy="2471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tos (Body)"/>
              </a:rPr>
              <a:t>Unidirectional and </a:t>
            </a:r>
            <a:r>
              <a:rPr lang="en-US" sz="2000" dirty="0" err="1">
                <a:solidFill>
                  <a:schemeClr val="bg1"/>
                </a:solidFill>
                <a:latin typeface="Aptos (Body)"/>
              </a:rPr>
              <a:t>Bidiectional</a:t>
            </a:r>
            <a:r>
              <a:rPr lang="en-US" sz="2000" dirty="0">
                <a:solidFill>
                  <a:schemeClr val="bg1"/>
                </a:solidFill>
                <a:latin typeface="Aptos (Body)"/>
              </a:rPr>
              <a:t> modes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tos (Body)"/>
              </a:rPr>
              <a:t>President connection after pairing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tos (Body)"/>
              </a:rPr>
              <a:t>Works with ESP32 AND ESP8266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tos (Body)"/>
              </a:rPr>
              <a:t>Long Range mode up to 480 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D6D2D7-B69B-3F44-E618-B7E6AF4380F8}"/>
              </a:ext>
            </a:extLst>
          </p:cNvPr>
          <p:cNvSpPr txBox="1"/>
          <p:nvPr/>
        </p:nvSpPr>
        <p:spPr>
          <a:xfrm>
            <a:off x="3506836" y="1264469"/>
            <a:ext cx="5178328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4000" b="1" kern="1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ESP – NOW Protocol</a:t>
            </a:r>
          </a:p>
        </p:txBody>
      </p:sp>
      <p:pic>
        <p:nvPicPr>
          <p:cNvPr id="2" name="Picture 2" descr="Nodemcu Beginners Guide Esp Now Esp8266 Nodemcu Using Arduino Ide...">
            <a:extLst>
              <a:ext uri="{FF2B5EF4-FFF2-40B4-BE49-F238E27FC236}">
                <a16:creationId xmlns:a16="http://schemas.microsoft.com/office/drawing/2014/main" id="{64A041E8-CCCC-D781-C5DC-04DE823B9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" b="93000" l="4167" r="96000">
                        <a14:foregroundMark x1="43083" y1="5556" x2="42750" y2="6778"/>
                        <a14:foregroundMark x1="37833" y1="5667" x2="39000" y2="7111"/>
                        <a14:foregroundMark x1="54167" y1="5333" x2="54167" y2="7111"/>
                        <a14:foregroundMark x1="56333" y1="6556" x2="56333" y2="8222"/>
                        <a14:foregroundMark x1="62167" y1="7333" x2="62167" y2="8222"/>
                        <a14:foregroundMark x1="33167" y1="5889" x2="33167" y2="7778"/>
                        <a14:foregroundMark x1="37417" y1="48111" x2="36750" y2="49111"/>
                        <a14:foregroundMark x1="35333" y1="7111" x2="34667" y2="7111"/>
                        <a14:foregroundMark x1="74417" y1="58333" x2="72167" y2="55778"/>
                        <a14:foregroundMark x1="86917" y1="55444" x2="87250" y2="65889"/>
                        <a14:foregroundMark x1="94000" y1="56333" x2="94917" y2="71889"/>
                        <a14:foregroundMark x1="78750" y1="93222" x2="82167" y2="92556"/>
                        <a14:foregroundMark x1="96083" y1="50556" x2="96083" y2="52444"/>
                        <a14:foregroundMark x1="66833" y1="89333" x2="66000" y2="90222"/>
                        <a14:foregroundMark x1="10083" y1="60111" x2="10917" y2="79222"/>
                        <a14:foregroundMark x1="4167" y1="52222" x2="4583" y2="64333"/>
                        <a14:foregroundMark x1="19917" y1="90111" x2="19917" y2="91333"/>
                        <a14:foregroundMark x1="5083" y1="90778" x2="4583" y2="92111"/>
                        <a14:foregroundMark x1="5500" y1="49667" x2="4333" y2="49667"/>
                        <a14:foregroundMark x1="58500" y1="21444" x2="58500" y2="23444"/>
                        <a14:foregroundMark x1="58000" y1="61667" x2="57833" y2="59444"/>
                        <a14:foregroundMark x1="42167" y1="62444" x2="42500" y2="59667"/>
                        <a14:foregroundMark x1="41833" y1="20444" x2="43583" y2="24444"/>
                        <a14:backgroundMark x1="44500" y1="5556" x2="44500" y2="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98"/>
          <a:stretch/>
        </p:blipFill>
        <p:spPr bwMode="auto">
          <a:xfrm>
            <a:off x="632883" y="2193149"/>
            <a:ext cx="4378955" cy="282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7F25857A-14B9-2333-6FDF-4A6D1DA0C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>
            <a:off x="-1941316" y="2754814"/>
            <a:ext cx="1234746" cy="219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994B7E94-4CBD-1CDB-F9CB-DDA7E62D7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>
            <a:off x="12670422" y="2754814"/>
            <a:ext cx="1234746" cy="219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4ED7A1-CB6B-BF0A-F135-9CCC7AF2C3D3}"/>
              </a:ext>
            </a:extLst>
          </p:cNvPr>
          <p:cNvCxnSpPr>
            <a:cxnSpLocks/>
          </p:cNvCxnSpPr>
          <p:nvPr/>
        </p:nvCxnSpPr>
        <p:spPr>
          <a:xfrm>
            <a:off x="3203299" y="-697514"/>
            <a:ext cx="4711812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45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098BF6-2447-8E9A-861C-C6E1E190F3A5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3599096" y="3853088"/>
            <a:ext cx="4711812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391C27D-5269-03DB-93CB-BF2B3248F427}"/>
              </a:ext>
            </a:extLst>
          </p:cNvPr>
          <p:cNvSpPr/>
          <p:nvPr/>
        </p:nvSpPr>
        <p:spPr>
          <a:xfrm>
            <a:off x="3181604" y="3693456"/>
            <a:ext cx="364236" cy="36423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99AF8764-702F-6D18-A1A0-AA652AEE6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>
            <a:off x="2364350" y="2754814"/>
            <a:ext cx="1234746" cy="219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70DCEBBF-73B7-660E-C460-F9BE4CE22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>
            <a:off x="8310908" y="2754814"/>
            <a:ext cx="1234746" cy="219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3F2919-4B24-FB2E-8CF2-F52C51EFB600}"/>
              </a:ext>
            </a:extLst>
          </p:cNvPr>
          <p:cNvSpPr txBox="1"/>
          <p:nvPr/>
        </p:nvSpPr>
        <p:spPr>
          <a:xfrm>
            <a:off x="4271058" y="1845563"/>
            <a:ext cx="336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One-way Communication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096EF0-56A8-E55A-4E1A-784ADBF96764}"/>
              </a:ext>
            </a:extLst>
          </p:cNvPr>
          <p:cNvSpPr txBox="1"/>
          <p:nvPr/>
        </p:nvSpPr>
        <p:spPr>
          <a:xfrm>
            <a:off x="2268638" y="5040857"/>
            <a:ext cx="141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D808C2-613D-8E40-F4C6-EB18EFCF50B8}"/>
              </a:ext>
            </a:extLst>
          </p:cNvPr>
          <p:cNvSpPr txBox="1"/>
          <p:nvPr/>
        </p:nvSpPr>
        <p:spPr>
          <a:xfrm>
            <a:off x="8302774" y="4962937"/>
            <a:ext cx="141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Responder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A78944-0272-32BB-A43A-9B0B8838BAF3}"/>
              </a:ext>
            </a:extLst>
          </p:cNvPr>
          <p:cNvSpPr txBox="1"/>
          <p:nvPr/>
        </p:nvSpPr>
        <p:spPr>
          <a:xfrm>
            <a:off x="3506836" y="1264469"/>
            <a:ext cx="5178328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4000" b="1" kern="1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ESP – NOW Protocol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2B3BFF-8767-BFBA-6EFA-B1F341BE3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124125"/>
            <a:ext cx="7762183" cy="2754814"/>
            <a:chOff x="7334250" y="0"/>
            <a:chExt cx="4857750" cy="17240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70DFB3F-127F-37BE-AD9B-3AADE113F607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F9855D1-E244-4D75-2A37-333C10B1D2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12C8CFF9-57A2-8C5F-DD8B-8B6682D3E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>
            <a:off x="13251109" y="1856291"/>
            <a:ext cx="884067" cy="15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A51DA0-66EC-5F72-60B6-3A8C71A3AA61}"/>
              </a:ext>
            </a:extLst>
          </p:cNvPr>
          <p:cNvSpPr txBox="1"/>
          <p:nvPr/>
        </p:nvSpPr>
        <p:spPr>
          <a:xfrm>
            <a:off x="12987085" y="3429000"/>
            <a:ext cx="141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Initiator</a:t>
            </a:r>
          </a:p>
        </p:txBody>
      </p:sp>
      <p:pic>
        <p:nvPicPr>
          <p:cNvPr id="15" name="Picture 14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EBEED094-502D-C1C6-C1B9-E9B64B26D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>
            <a:off x="13251108" y="4322148"/>
            <a:ext cx="884067" cy="15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CF122E79-8DF1-011C-D9F0-A59C44F31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>
            <a:off x="-1665259" y="1856291"/>
            <a:ext cx="884067" cy="15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AF5A96-3D38-2E2D-19D6-D889DC4456D1}"/>
              </a:ext>
            </a:extLst>
          </p:cNvPr>
          <p:cNvSpPr txBox="1"/>
          <p:nvPr/>
        </p:nvSpPr>
        <p:spPr>
          <a:xfrm>
            <a:off x="12987084" y="5894857"/>
            <a:ext cx="141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19ACB-1DA6-D960-8B00-28AEB1D24041}"/>
              </a:ext>
            </a:extLst>
          </p:cNvPr>
          <p:cNvSpPr txBox="1"/>
          <p:nvPr/>
        </p:nvSpPr>
        <p:spPr>
          <a:xfrm>
            <a:off x="-1929283" y="3506242"/>
            <a:ext cx="141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Initiator</a:t>
            </a:r>
          </a:p>
        </p:txBody>
      </p:sp>
    </p:spTree>
    <p:extLst>
      <p:ext uri="{BB962C8B-B14F-4D97-AF65-F5344CB8AC3E}">
        <p14:creationId xmlns:p14="http://schemas.microsoft.com/office/powerpoint/2010/main" val="2728278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42891 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8F5B2C-04A1-3A35-1A68-4BAAA2E69D7E}"/>
              </a:ext>
            </a:extLst>
          </p:cNvPr>
          <p:cNvCxnSpPr>
            <a:cxnSpLocks/>
          </p:cNvCxnSpPr>
          <p:nvPr/>
        </p:nvCxnSpPr>
        <p:spPr>
          <a:xfrm>
            <a:off x="3081118" y="2446370"/>
            <a:ext cx="2232605" cy="759817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1FDC47-A5DA-B34A-8115-FB2A83E2FABE}"/>
              </a:ext>
            </a:extLst>
          </p:cNvPr>
          <p:cNvCxnSpPr>
            <a:cxnSpLocks/>
          </p:cNvCxnSpPr>
          <p:nvPr/>
        </p:nvCxnSpPr>
        <p:spPr>
          <a:xfrm flipV="1">
            <a:off x="3154350" y="4071944"/>
            <a:ext cx="2154099" cy="1005736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DA5872-7EFD-AA55-0A66-9CB974659805}"/>
              </a:ext>
            </a:extLst>
          </p:cNvPr>
          <p:cNvCxnSpPr>
            <a:cxnSpLocks/>
          </p:cNvCxnSpPr>
          <p:nvPr/>
        </p:nvCxnSpPr>
        <p:spPr>
          <a:xfrm flipH="1">
            <a:off x="6815508" y="2421096"/>
            <a:ext cx="2323168" cy="738419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E58FA4-9973-9D58-A3A7-73CFFF50BE6B}"/>
              </a:ext>
            </a:extLst>
          </p:cNvPr>
          <p:cNvCxnSpPr>
            <a:cxnSpLocks/>
          </p:cNvCxnSpPr>
          <p:nvPr/>
        </p:nvCxnSpPr>
        <p:spPr>
          <a:xfrm flipH="1" flipV="1">
            <a:off x="6806859" y="4109529"/>
            <a:ext cx="2331816" cy="998973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5127677-3CD1-E011-842D-8B43CEBBF3F9}"/>
              </a:ext>
            </a:extLst>
          </p:cNvPr>
          <p:cNvSpPr/>
          <p:nvPr/>
        </p:nvSpPr>
        <p:spPr>
          <a:xfrm>
            <a:off x="2474430" y="2104401"/>
            <a:ext cx="364236" cy="36423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7E88F59-9752-81F9-5307-305369308661}"/>
              </a:ext>
            </a:extLst>
          </p:cNvPr>
          <p:cNvSpPr/>
          <p:nvPr/>
        </p:nvSpPr>
        <p:spPr>
          <a:xfrm>
            <a:off x="2474430" y="5108502"/>
            <a:ext cx="364236" cy="36423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A3DFFB4-D812-A552-1641-7777C9C7BDE6}"/>
              </a:ext>
            </a:extLst>
          </p:cNvPr>
          <p:cNvSpPr/>
          <p:nvPr/>
        </p:nvSpPr>
        <p:spPr>
          <a:xfrm>
            <a:off x="9464861" y="2134359"/>
            <a:ext cx="364236" cy="36423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C6FE5C-BB0C-C9B1-123F-AC6F882307A0}"/>
              </a:ext>
            </a:extLst>
          </p:cNvPr>
          <p:cNvSpPr/>
          <p:nvPr/>
        </p:nvSpPr>
        <p:spPr>
          <a:xfrm>
            <a:off x="9464861" y="5138460"/>
            <a:ext cx="364236" cy="36423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99AF8764-702F-6D18-A1A0-AA652AEE6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>
            <a:off x="5582555" y="2839573"/>
            <a:ext cx="900896" cy="160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70DCEBBF-73B7-660E-C460-F9BE4CE22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>
            <a:off x="9332515" y="1856291"/>
            <a:ext cx="884067" cy="15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096EF0-56A8-E55A-4E1A-784ADBF96764}"/>
              </a:ext>
            </a:extLst>
          </p:cNvPr>
          <p:cNvSpPr txBox="1"/>
          <p:nvPr/>
        </p:nvSpPr>
        <p:spPr>
          <a:xfrm>
            <a:off x="9068491" y="3429000"/>
            <a:ext cx="141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D808C2-613D-8E40-F4C6-EB18EFCF50B8}"/>
              </a:ext>
            </a:extLst>
          </p:cNvPr>
          <p:cNvSpPr txBox="1"/>
          <p:nvPr/>
        </p:nvSpPr>
        <p:spPr>
          <a:xfrm>
            <a:off x="5394748" y="4453925"/>
            <a:ext cx="141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Responder</a:t>
            </a:r>
          </a:p>
        </p:txBody>
      </p:sp>
      <p:pic>
        <p:nvPicPr>
          <p:cNvPr id="4" name="Picture 3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AD375BE0-2984-5435-D003-5CE6C742A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>
            <a:off x="9332514" y="4322148"/>
            <a:ext cx="884067" cy="15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E39EF718-BBD8-F6A6-56BB-583586597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>
            <a:off x="2006263" y="1856291"/>
            <a:ext cx="884067" cy="15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72798BB4-DE12-54C2-09FC-3CA5B9685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>
            <a:off x="2006262" y="4322148"/>
            <a:ext cx="884067" cy="15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543FA4-5245-AAF2-3A75-CF6D794E97B3}"/>
              </a:ext>
            </a:extLst>
          </p:cNvPr>
          <p:cNvSpPr txBox="1"/>
          <p:nvPr/>
        </p:nvSpPr>
        <p:spPr>
          <a:xfrm>
            <a:off x="9068490" y="5894857"/>
            <a:ext cx="141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13906-95CC-FC72-9131-BC11CEC9F29D}"/>
              </a:ext>
            </a:extLst>
          </p:cNvPr>
          <p:cNvSpPr txBox="1"/>
          <p:nvPr/>
        </p:nvSpPr>
        <p:spPr>
          <a:xfrm>
            <a:off x="1742239" y="3506242"/>
            <a:ext cx="141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6ECAD1-9FBA-84EB-6DC2-725FE65CD21B}"/>
              </a:ext>
            </a:extLst>
          </p:cNvPr>
          <p:cNvSpPr txBox="1"/>
          <p:nvPr/>
        </p:nvSpPr>
        <p:spPr>
          <a:xfrm>
            <a:off x="1757249" y="5950785"/>
            <a:ext cx="141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F21DD-B764-B556-7487-DE8430DFFEF5}"/>
              </a:ext>
            </a:extLst>
          </p:cNvPr>
          <p:cNvSpPr txBox="1"/>
          <p:nvPr/>
        </p:nvSpPr>
        <p:spPr>
          <a:xfrm>
            <a:off x="3755220" y="1845563"/>
            <a:ext cx="4399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One Responder, Multiple Initiator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CA4AB-8DCE-9DB6-7B54-DD85938607C8}"/>
              </a:ext>
            </a:extLst>
          </p:cNvPr>
          <p:cNvSpPr txBox="1"/>
          <p:nvPr/>
        </p:nvSpPr>
        <p:spPr>
          <a:xfrm>
            <a:off x="3506836" y="1264469"/>
            <a:ext cx="5178328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4000" b="1" kern="1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ESP – NOW Protocol</a:t>
            </a:r>
          </a:p>
        </p:txBody>
      </p:sp>
    </p:spTree>
    <p:extLst>
      <p:ext uri="{BB962C8B-B14F-4D97-AF65-F5344CB8AC3E}">
        <p14:creationId xmlns:p14="http://schemas.microsoft.com/office/powerpoint/2010/main" val="191776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33333E-6 L 0.26211 0.15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9" y="77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0.26172 -0.217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86" y="-10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-0.28581 0.1467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73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44444E-6 L -0.28125 -0.2189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3" y="-10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68CA45-BC60-4D48-878E-FECAE10D933E}"/>
              </a:ext>
            </a:extLst>
          </p:cNvPr>
          <p:cNvCxnSpPr>
            <a:cxnSpLocks/>
          </p:cNvCxnSpPr>
          <p:nvPr/>
        </p:nvCxnSpPr>
        <p:spPr>
          <a:xfrm>
            <a:off x="3331105" y="3390808"/>
            <a:ext cx="5433546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91C0A8-D8C9-186D-1381-98156F0E7779}"/>
              </a:ext>
            </a:extLst>
          </p:cNvPr>
          <p:cNvCxnSpPr>
            <a:cxnSpLocks/>
          </p:cNvCxnSpPr>
          <p:nvPr/>
        </p:nvCxnSpPr>
        <p:spPr>
          <a:xfrm flipH="1">
            <a:off x="3427349" y="4274728"/>
            <a:ext cx="5337302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82ED218-652B-090E-12D8-23EA09F6FDA7}"/>
              </a:ext>
            </a:extLst>
          </p:cNvPr>
          <p:cNvSpPr/>
          <p:nvPr/>
        </p:nvSpPr>
        <p:spPr>
          <a:xfrm>
            <a:off x="2966869" y="3158891"/>
            <a:ext cx="364236" cy="36423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C17BC4-5334-1608-030F-05115B3E3C99}"/>
              </a:ext>
            </a:extLst>
          </p:cNvPr>
          <p:cNvSpPr/>
          <p:nvPr/>
        </p:nvSpPr>
        <p:spPr>
          <a:xfrm>
            <a:off x="8853507" y="4092610"/>
            <a:ext cx="364236" cy="36423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70DCEBBF-73B7-660E-C460-F9BE4CE22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>
            <a:off x="8764651" y="2627379"/>
            <a:ext cx="1481036" cy="263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E39EF718-BBD8-F6A6-56BB-583586597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>
            <a:off x="1946313" y="2627379"/>
            <a:ext cx="1481036" cy="263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59D84C-CE35-D9CB-6943-8F304F91EF70}"/>
              </a:ext>
            </a:extLst>
          </p:cNvPr>
          <p:cNvSpPr txBox="1"/>
          <p:nvPr/>
        </p:nvSpPr>
        <p:spPr>
          <a:xfrm>
            <a:off x="3755220" y="1845563"/>
            <a:ext cx="4399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Two-way communication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B80B8-2AB5-78CB-5938-06BCDDF3B90A}"/>
              </a:ext>
            </a:extLst>
          </p:cNvPr>
          <p:cNvSpPr txBox="1"/>
          <p:nvPr/>
        </p:nvSpPr>
        <p:spPr>
          <a:xfrm>
            <a:off x="3506836" y="1264469"/>
            <a:ext cx="5178328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4000" b="1" kern="1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ESP – NOW Protocol</a:t>
            </a:r>
          </a:p>
        </p:txBody>
      </p:sp>
    </p:spTree>
    <p:extLst>
      <p:ext uri="{BB962C8B-B14F-4D97-AF65-F5344CB8AC3E}">
        <p14:creationId xmlns:p14="http://schemas.microsoft.com/office/powerpoint/2010/main" val="1206682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0.49258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-0.49766 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4E4A23D-0F03-3F34-23DC-2E71BC4BB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3921" y="2740358"/>
            <a:ext cx="2354718" cy="1385452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Table of</a:t>
            </a:r>
            <a:b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893CF-22F6-F169-13A7-53992C4EFAB0}"/>
              </a:ext>
            </a:extLst>
          </p:cNvPr>
          <p:cNvSpPr txBox="1"/>
          <p:nvPr/>
        </p:nvSpPr>
        <p:spPr>
          <a:xfrm>
            <a:off x="345440" y="402514"/>
            <a:ext cx="281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Problem Definition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EBBD1-FE0F-B666-5363-0AD84F8AE122}"/>
              </a:ext>
            </a:extLst>
          </p:cNvPr>
          <p:cNvSpPr txBox="1"/>
          <p:nvPr/>
        </p:nvSpPr>
        <p:spPr>
          <a:xfrm>
            <a:off x="345440" y="1524850"/>
            <a:ext cx="3046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Introduction to FOTA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AB798-0A87-D4FC-24DC-B538178C05FA}"/>
              </a:ext>
            </a:extLst>
          </p:cNvPr>
          <p:cNvSpPr txBox="1"/>
          <p:nvPr/>
        </p:nvSpPr>
        <p:spPr>
          <a:xfrm>
            <a:off x="345440" y="2509525"/>
            <a:ext cx="1809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Bootloader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DACBF-749A-D781-5FFB-B439D95C0BB6}"/>
              </a:ext>
            </a:extLst>
          </p:cNvPr>
          <p:cNvSpPr txBox="1"/>
          <p:nvPr/>
        </p:nvSpPr>
        <p:spPr>
          <a:xfrm>
            <a:off x="9062720" y="3680132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V2V Flashing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A771BF-42CA-EAA8-6992-D480F6B6A92D}"/>
              </a:ext>
            </a:extLst>
          </p:cNvPr>
          <p:cNvSpPr txBox="1"/>
          <p:nvPr/>
        </p:nvSpPr>
        <p:spPr>
          <a:xfrm>
            <a:off x="9062720" y="4432904"/>
            <a:ext cx="140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Security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C3B94-CB0F-ED21-E98F-C405A6ADA0F6}"/>
              </a:ext>
            </a:extLst>
          </p:cNvPr>
          <p:cNvSpPr txBox="1"/>
          <p:nvPr/>
        </p:nvSpPr>
        <p:spPr>
          <a:xfrm>
            <a:off x="9062720" y="6056193"/>
            <a:ext cx="1895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97A4C-561A-BDF8-8C4A-1DEE8C332479}"/>
              </a:ext>
            </a:extLst>
          </p:cNvPr>
          <p:cNvSpPr txBox="1"/>
          <p:nvPr/>
        </p:nvSpPr>
        <p:spPr>
          <a:xfrm>
            <a:off x="3731122" y="375328"/>
            <a:ext cx="568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01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9A9E3B-9953-728C-A80E-2AB5747269EC}"/>
              </a:ext>
            </a:extLst>
          </p:cNvPr>
          <p:cNvSpPr txBox="1"/>
          <p:nvPr/>
        </p:nvSpPr>
        <p:spPr>
          <a:xfrm>
            <a:off x="3731122" y="1463295"/>
            <a:ext cx="568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02</a:t>
            </a:r>
            <a:endParaRPr 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251E9-9474-7EAC-50A1-7BC1DE31B324}"/>
              </a:ext>
            </a:extLst>
          </p:cNvPr>
          <p:cNvSpPr txBox="1"/>
          <p:nvPr/>
        </p:nvSpPr>
        <p:spPr>
          <a:xfrm>
            <a:off x="3731122" y="2447970"/>
            <a:ext cx="568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03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382F27-32CB-7D5F-7A2C-DA7A019913CB}"/>
              </a:ext>
            </a:extLst>
          </p:cNvPr>
          <p:cNvSpPr txBox="1"/>
          <p:nvPr/>
        </p:nvSpPr>
        <p:spPr>
          <a:xfrm>
            <a:off x="7561442" y="3647670"/>
            <a:ext cx="568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04</a:t>
            </a:r>
            <a:endParaRPr lang="en-US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731F97-21D3-D338-895D-69D48AB209A2}"/>
              </a:ext>
            </a:extLst>
          </p:cNvPr>
          <p:cNvSpPr txBox="1"/>
          <p:nvPr/>
        </p:nvSpPr>
        <p:spPr>
          <a:xfrm>
            <a:off x="7561442" y="4402126"/>
            <a:ext cx="568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05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6F7FBD-E769-F25C-5D55-90D99EB95E38}"/>
              </a:ext>
            </a:extLst>
          </p:cNvPr>
          <p:cNvSpPr txBox="1"/>
          <p:nvPr/>
        </p:nvSpPr>
        <p:spPr>
          <a:xfrm>
            <a:off x="7561442" y="6025415"/>
            <a:ext cx="568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07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DC8AC6-2E38-DEAD-D609-D720577AEB6B}"/>
              </a:ext>
            </a:extLst>
          </p:cNvPr>
          <p:cNvSpPr txBox="1"/>
          <p:nvPr/>
        </p:nvSpPr>
        <p:spPr>
          <a:xfrm>
            <a:off x="345440" y="787130"/>
            <a:ext cx="207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Why cars need FOTA?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217959-C815-3A57-3515-C3A211E1A678}"/>
              </a:ext>
            </a:extLst>
          </p:cNvPr>
          <p:cNvSpPr txBox="1"/>
          <p:nvPr/>
        </p:nvSpPr>
        <p:spPr>
          <a:xfrm>
            <a:off x="345440" y="1961111"/>
            <a:ext cx="1438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What is FOTA?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DDB5F3-6566-C64C-C4EC-8DA635956771}"/>
              </a:ext>
            </a:extLst>
          </p:cNvPr>
          <p:cNvSpPr txBox="1"/>
          <p:nvPr/>
        </p:nvSpPr>
        <p:spPr>
          <a:xfrm>
            <a:off x="345440" y="2962958"/>
            <a:ext cx="3141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How flashing technique happens.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430EDE-308A-5C3B-FCCA-43B0C8C03653}"/>
              </a:ext>
            </a:extLst>
          </p:cNvPr>
          <p:cNvSpPr txBox="1"/>
          <p:nvPr/>
        </p:nvSpPr>
        <p:spPr>
          <a:xfrm>
            <a:off x="9062720" y="4116393"/>
            <a:ext cx="2377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How flashing V2V Works.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4B2CA0-6E03-05FF-0758-4AFB7F325D5E}"/>
              </a:ext>
            </a:extLst>
          </p:cNvPr>
          <p:cNvSpPr txBox="1"/>
          <p:nvPr/>
        </p:nvSpPr>
        <p:spPr>
          <a:xfrm>
            <a:off x="9062721" y="4894569"/>
            <a:ext cx="286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How we secure the over all system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2633CB8-444D-97D3-342F-B0FAE202FA7B}"/>
              </a:ext>
            </a:extLst>
          </p:cNvPr>
          <p:cNvCxnSpPr>
            <a:cxnSpLocks/>
          </p:cNvCxnSpPr>
          <p:nvPr/>
        </p:nvCxnSpPr>
        <p:spPr>
          <a:xfrm flipV="1">
            <a:off x="4414242" y="259454"/>
            <a:ext cx="0" cy="3042058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89283C-BC84-F3A3-A3A5-F02115926D27}"/>
              </a:ext>
            </a:extLst>
          </p:cNvPr>
          <p:cNvCxnSpPr>
            <a:cxnSpLocks/>
          </p:cNvCxnSpPr>
          <p:nvPr/>
        </p:nvCxnSpPr>
        <p:spPr>
          <a:xfrm>
            <a:off x="7444229" y="3770450"/>
            <a:ext cx="0" cy="2747408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67FC776-4554-A171-7B7B-7F310BA5FF51}"/>
              </a:ext>
            </a:extLst>
          </p:cNvPr>
          <p:cNvSpPr txBox="1"/>
          <p:nvPr/>
        </p:nvSpPr>
        <p:spPr>
          <a:xfrm>
            <a:off x="345440" y="1079518"/>
            <a:ext cx="1368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Working Flow</a:t>
            </a:r>
          </a:p>
        </p:txBody>
      </p:sp>
      <p:pic>
        <p:nvPicPr>
          <p:cNvPr id="53" name="Picture 52" descr="2024 Volvo S60 Prices, Reviews, and Pictures | Edmunds">
            <a:extLst>
              <a:ext uri="{FF2B5EF4-FFF2-40B4-BE49-F238E27FC236}">
                <a16:creationId xmlns:a16="http://schemas.microsoft.com/office/drawing/2014/main" id="{52078090-7A9E-0E64-B43A-FFB8FACC27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t="28286" r="11747" b="35292"/>
          <a:stretch/>
        </p:blipFill>
        <p:spPr bwMode="auto">
          <a:xfrm>
            <a:off x="-4641130" y="2384069"/>
            <a:ext cx="2422298" cy="741490"/>
          </a:xfrm>
          <a:custGeom>
            <a:avLst/>
            <a:gdLst/>
            <a:ahLst/>
            <a:cxnLst/>
            <a:rect l="l" t="t" r="r" b="b"/>
            <a:pathLst>
              <a:path w="2422298" h="741490">
                <a:moveTo>
                  <a:pt x="2161576" y="340389"/>
                </a:moveTo>
                <a:cubicBezTo>
                  <a:pt x="2134039" y="340389"/>
                  <a:pt x="2111562" y="350590"/>
                  <a:pt x="2094145" y="370994"/>
                </a:cubicBezTo>
                <a:cubicBezTo>
                  <a:pt x="2076727" y="391397"/>
                  <a:pt x="2068018" y="422334"/>
                  <a:pt x="2068018" y="463804"/>
                </a:cubicBezTo>
                <a:cubicBezTo>
                  <a:pt x="2068018" y="509256"/>
                  <a:pt x="2076561" y="542183"/>
                  <a:pt x="2093647" y="562587"/>
                </a:cubicBezTo>
                <a:cubicBezTo>
                  <a:pt x="2110733" y="582990"/>
                  <a:pt x="2132380" y="593192"/>
                  <a:pt x="2158590" y="593192"/>
                </a:cubicBezTo>
                <a:cubicBezTo>
                  <a:pt x="2182808" y="593192"/>
                  <a:pt x="2203129" y="583156"/>
                  <a:pt x="2219551" y="563084"/>
                </a:cubicBezTo>
                <a:cubicBezTo>
                  <a:pt x="2235973" y="543013"/>
                  <a:pt x="2244184" y="509256"/>
                  <a:pt x="2244184" y="461814"/>
                </a:cubicBezTo>
                <a:cubicBezTo>
                  <a:pt x="2244184" y="420012"/>
                  <a:pt x="2236139" y="389323"/>
                  <a:pt x="2220049" y="369750"/>
                </a:cubicBezTo>
                <a:cubicBezTo>
                  <a:pt x="2203958" y="350176"/>
                  <a:pt x="2184467" y="340389"/>
                  <a:pt x="2161576" y="340389"/>
                </a:cubicBezTo>
                <a:close/>
                <a:moveTo>
                  <a:pt x="1467883" y="328445"/>
                </a:moveTo>
                <a:cubicBezTo>
                  <a:pt x="1438356" y="328445"/>
                  <a:pt x="1413972" y="339808"/>
                  <a:pt x="1394729" y="362534"/>
                </a:cubicBezTo>
                <a:cubicBezTo>
                  <a:pt x="1375487" y="385259"/>
                  <a:pt x="1365866" y="419846"/>
                  <a:pt x="1365866" y="466292"/>
                </a:cubicBezTo>
                <a:cubicBezTo>
                  <a:pt x="1365866" y="513403"/>
                  <a:pt x="1375404" y="548238"/>
                  <a:pt x="1394481" y="570798"/>
                </a:cubicBezTo>
                <a:cubicBezTo>
                  <a:pt x="1413557" y="593358"/>
                  <a:pt x="1437527" y="604638"/>
                  <a:pt x="1466390" y="604638"/>
                </a:cubicBezTo>
                <a:cubicBezTo>
                  <a:pt x="1495585" y="604638"/>
                  <a:pt x="1519555" y="593523"/>
                  <a:pt x="1538300" y="571295"/>
                </a:cubicBezTo>
                <a:cubicBezTo>
                  <a:pt x="1557044" y="549067"/>
                  <a:pt x="1566417" y="513403"/>
                  <a:pt x="1566417" y="464302"/>
                </a:cubicBezTo>
                <a:cubicBezTo>
                  <a:pt x="1566417" y="418519"/>
                  <a:pt x="1556961" y="384430"/>
                  <a:pt x="1538051" y="362036"/>
                </a:cubicBezTo>
                <a:cubicBezTo>
                  <a:pt x="1519140" y="339642"/>
                  <a:pt x="1495751" y="328445"/>
                  <a:pt x="1467883" y="328445"/>
                </a:cubicBezTo>
                <a:close/>
                <a:moveTo>
                  <a:pt x="1464897" y="189105"/>
                </a:moveTo>
                <a:cubicBezTo>
                  <a:pt x="1570730" y="189105"/>
                  <a:pt x="1650684" y="219793"/>
                  <a:pt x="1704762" y="281169"/>
                </a:cubicBezTo>
                <a:cubicBezTo>
                  <a:pt x="1748222" y="330601"/>
                  <a:pt x="1769953" y="391480"/>
                  <a:pt x="1769953" y="463804"/>
                </a:cubicBezTo>
                <a:cubicBezTo>
                  <a:pt x="1769953" y="545086"/>
                  <a:pt x="1742997" y="611687"/>
                  <a:pt x="1689086" y="663608"/>
                </a:cubicBezTo>
                <a:cubicBezTo>
                  <a:pt x="1635174" y="715529"/>
                  <a:pt x="1560611" y="741490"/>
                  <a:pt x="1465395" y="741490"/>
                </a:cubicBezTo>
                <a:cubicBezTo>
                  <a:pt x="1380464" y="741490"/>
                  <a:pt x="1311789" y="719925"/>
                  <a:pt x="1259370" y="676796"/>
                </a:cubicBezTo>
                <a:cubicBezTo>
                  <a:pt x="1195008" y="623382"/>
                  <a:pt x="1162827" y="553380"/>
                  <a:pt x="1162827" y="466790"/>
                </a:cubicBezTo>
                <a:cubicBezTo>
                  <a:pt x="1162827" y="386172"/>
                  <a:pt x="1190032" y="319736"/>
                  <a:pt x="1244441" y="267484"/>
                </a:cubicBezTo>
                <a:cubicBezTo>
                  <a:pt x="1298850" y="215231"/>
                  <a:pt x="1372335" y="189105"/>
                  <a:pt x="1464897" y="189105"/>
                </a:cubicBezTo>
                <a:close/>
                <a:moveTo>
                  <a:pt x="1040970" y="189105"/>
                </a:moveTo>
                <a:cubicBezTo>
                  <a:pt x="1070828" y="189105"/>
                  <a:pt x="1103507" y="198394"/>
                  <a:pt x="1139005" y="216973"/>
                </a:cubicBezTo>
                <a:lnTo>
                  <a:pt x="1076302" y="361290"/>
                </a:lnTo>
                <a:cubicBezTo>
                  <a:pt x="1052415" y="351337"/>
                  <a:pt x="1033505" y="346360"/>
                  <a:pt x="1019571" y="346360"/>
                </a:cubicBezTo>
                <a:cubicBezTo>
                  <a:pt x="993030" y="346360"/>
                  <a:pt x="972460" y="357308"/>
                  <a:pt x="957863" y="379205"/>
                </a:cubicBezTo>
                <a:cubicBezTo>
                  <a:pt x="936962" y="410059"/>
                  <a:pt x="926511" y="467785"/>
                  <a:pt x="926511" y="552385"/>
                </a:cubicBezTo>
                <a:lnTo>
                  <a:pt x="926511" y="729546"/>
                </a:lnTo>
                <a:lnTo>
                  <a:pt x="722975" y="729546"/>
                </a:lnTo>
                <a:lnTo>
                  <a:pt x="722975" y="201048"/>
                </a:lnTo>
                <a:lnTo>
                  <a:pt x="912577" y="201048"/>
                </a:lnTo>
                <a:lnTo>
                  <a:pt x="912577" y="287638"/>
                </a:lnTo>
                <a:cubicBezTo>
                  <a:pt x="930824" y="250149"/>
                  <a:pt x="949652" y="224354"/>
                  <a:pt x="969060" y="210255"/>
                </a:cubicBezTo>
                <a:cubicBezTo>
                  <a:pt x="988468" y="196155"/>
                  <a:pt x="1012438" y="189105"/>
                  <a:pt x="1040970" y="189105"/>
                </a:cubicBezTo>
                <a:close/>
                <a:moveTo>
                  <a:pt x="226429" y="148298"/>
                </a:moveTo>
                <a:lnTo>
                  <a:pt x="226429" y="311028"/>
                </a:lnTo>
                <a:lnTo>
                  <a:pt x="281667" y="311028"/>
                </a:lnTo>
                <a:cubicBezTo>
                  <a:pt x="325128" y="311028"/>
                  <a:pt x="355650" y="303480"/>
                  <a:pt x="373234" y="288385"/>
                </a:cubicBezTo>
                <a:cubicBezTo>
                  <a:pt x="390817" y="273290"/>
                  <a:pt x="399609" y="253964"/>
                  <a:pt x="399609" y="230409"/>
                </a:cubicBezTo>
                <a:cubicBezTo>
                  <a:pt x="399609" y="207518"/>
                  <a:pt x="391978" y="188109"/>
                  <a:pt x="376717" y="172185"/>
                </a:cubicBezTo>
                <a:cubicBezTo>
                  <a:pt x="361456" y="156260"/>
                  <a:pt x="332758" y="148298"/>
                  <a:pt x="290625" y="148298"/>
                </a:cubicBezTo>
                <a:close/>
                <a:moveTo>
                  <a:pt x="1864980" y="0"/>
                </a:moveTo>
                <a:lnTo>
                  <a:pt x="2069511" y="0"/>
                </a:lnTo>
                <a:lnTo>
                  <a:pt x="2069511" y="252803"/>
                </a:lnTo>
                <a:cubicBezTo>
                  <a:pt x="2089749" y="231570"/>
                  <a:pt x="2112723" y="215646"/>
                  <a:pt x="2138435" y="205029"/>
                </a:cubicBezTo>
                <a:cubicBezTo>
                  <a:pt x="2164147" y="194413"/>
                  <a:pt x="2192595" y="189105"/>
                  <a:pt x="2223781" y="189105"/>
                </a:cubicBezTo>
                <a:cubicBezTo>
                  <a:pt x="2288143" y="189105"/>
                  <a:pt x="2341391" y="212245"/>
                  <a:pt x="2383525" y="258526"/>
                </a:cubicBezTo>
                <a:cubicBezTo>
                  <a:pt x="2394059" y="270096"/>
                  <a:pt x="2403276" y="282926"/>
                  <a:pt x="2411176" y="297016"/>
                </a:cubicBezTo>
                <a:lnTo>
                  <a:pt x="2422298" y="322948"/>
                </a:lnTo>
                <a:lnTo>
                  <a:pt x="2422298" y="595791"/>
                </a:lnTo>
                <a:lnTo>
                  <a:pt x="2417862" y="610360"/>
                </a:lnTo>
                <a:cubicBezTo>
                  <a:pt x="2398620" y="654319"/>
                  <a:pt x="2371996" y="687163"/>
                  <a:pt x="2337990" y="708894"/>
                </a:cubicBezTo>
                <a:cubicBezTo>
                  <a:pt x="2303985" y="730624"/>
                  <a:pt x="2266247" y="741490"/>
                  <a:pt x="2224776" y="741490"/>
                </a:cubicBezTo>
                <a:cubicBezTo>
                  <a:pt x="2189278" y="741490"/>
                  <a:pt x="2156765" y="733859"/>
                  <a:pt x="2127238" y="718598"/>
                </a:cubicBezTo>
                <a:cubicBezTo>
                  <a:pt x="2105010" y="706655"/>
                  <a:pt x="2080791" y="684261"/>
                  <a:pt x="2054582" y="651416"/>
                </a:cubicBezTo>
                <a:lnTo>
                  <a:pt x="2054582" y="729546"/>
                </a:lnTo>
                <a:lnTo>
                  <a:pt x="1864980" y="729546"/>
                </a:lnTo>
                <a:close/>
                <a:moveTo>
                  <a:pt x="0" y="0"/>
                </a:moveTo>
                <a:lnTo>
                  <a:pt x="374726" y="0"/>
                </a:lnTo>
                <a:cubicBezTo>
                  <a:pt x="456340" y="0"/>
                  <a:pt x="517467" y="19408"/>
                  <a:pt x="558108" y="58224"/>
                </a:cubicBezTo>
                <a:cubicBezTo>
                  <a:pt x="598749" y="97040"/>
                  <a:pt x="619070" y="152279"/>
                  <a:pt x="619070" y="223940"/>
                </a:cubicBezTo>
                <a:cubicBezTo>
                  <a:pt x="619070" y="297591"/>
                  <a:pt x="596925" y="355152"/>
                  <a:pt x="552634" y="396622"/>
                </a:cubicBezTo>
                <a:cubicBezTo>
                  <a:pt x="508344" y="438093"/>
                  <a:pt x="440747" y="458828"/>
                  <a:pt x="349844" y="458828"/>
                </a:cubicBezTo>
                <a:lnTo>
                  <a:pt x="226429" y="458828"/>
                </a:lnTo>
                <a:lnTo>
                  <a:pt x="226429" y="729546"/>
                </a:lnTo>
                <a:lnTo>
                  <a:pt x="0" y="729546"/>
                </a:ln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 descr="2024 Tesla Model X Review, Pricing, &amp; Pictures | U.S. News">
            <a:extLst>
              <a:ext uri="{FF2B5EF4-FFF2-40B4-BE49-F238E27FC236}">
                <a16:creationId xmlns:a16="http://schemas.microsoft.com/office/drawing/2014/main" id="{FD0278F5-9D29-9049-2BF6-E1367B9D9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54263" r="32270" b="22579"/>
          <a:stretch/>
        </p:blipFill>
        <p:spPr bwMode="auto">
          <a:xfrm>
            <a:off x="-2110606" y="2401745"/>
            <a:ext cx="1910456" cy="741490"/>
          </a:xfrm>
          <a:custGeom>
            <a:avLst/>
            <a:gdLst/>
            <a:ahLst/>
            <a:cxnLst/>
            <a:rect l="l" t="t" r="r" b="b"/>
            <a:pathLst>
              <a:path w="1910456" h="741490">
                <a:moveTo>
                  <a:pt x="617600" y="309037"/>
                </a:moveTo>
                <a:cubicBezTo>
                  <a:pt x="585419" y="309037"/>
                  <a:pt x="559707" y="321810"/>
                  <a:pt x="540465" y="347356"/>
                </a:cubicBezTo>
                <a:cubicBezTo>
                  <a:pt x="528190" y="363280"/>
                  <a:pt x="520393" y="387001"/>
                  <a:pt x="517076" y="418519"/>
                </a:cubicBezTo>
                <a:lnTo>
                  <a:pt x="716631" y="418519"/>
                </a:lnTo>
                <a:cubicBezTo>
                  <a:pt x="712650" y="379371"/>
                  <a:pt x="702116" y="351337"/>
                  <a:pt x="685031" y="334417"/>
                </a:cubicBezTo>
                <a:cubicBezTo>
                  <a:pt x="667945" y="317497"/>
                  <a:pt x="645468" y="309037"/>
                  <a:pt x="617600" y="309037"/>
                </a:cubicBezTo>
                <a:close/>
                <a:moveTo>
                  <a:pt x="1385706" y="189105"/>
                </a:moveTo>
                <a:cubicBezTo>
                  <a:pt x="1427902" y="189105"/>
                  <a:pt x="1461293" y="196569"/>
                  <a:pt x="1485880" y="211499"/>
                </a:cubicBezTo>
                <a:cubicBezTo>
                  <a:pt x="1510467" y="226428"/>
                  <a:pt x="1530567" y="248656"/>
                  <a:pt x="1546181" y="278183"/>
                </a:cubicBezTo>
                <a:cubicBezTo>
                  <a:pt x="1577988" y="243680"/>
                  <a:pt x="1606979" y="220208"/>
                  <a:pt x="1633152" y="207766"/>
                </a:cubicBezTo>
                <a:cubicBezTo>
                  <a:pt x="1659325" y="195325"/>
                  <a:pt x="1691627" y="189105"/>
                  <a:pt x="1730060" y="189105"/>
                </a:cubicBezTo>
                <a:cubicBezTo>
                  <a:pt x="1786714" y="189105"/>
                  <a:pt x="1830943" y="205942"/>
                  <a:pt x="1862748" y="239616"/>
                </a:cubicBezTo>
                <a:cubicBezTo>
                  <a:pt x="1894553" y="273290"/>
                  <a:pt x="1910456" y="325957"/>
                  <a:pt x="1910456" y="397618"/>
                </a:cubicBezTo>
                <a:lnTo>
                  <a:pt x="1910456" y="729546"/>
                </a:lnTo>
                <a:lnTo>
                  <a:pt x="1707417" y="729546"/>
                </a:lnTo>
                <a:lnTo>
                  <a:pt x="1707417" y="428472"/>
                </a:lnTo>
                <a:cubicBezTo>
                  <a:pt x="1707417" y="404585"/>
                  <a:pt x="1702788" y="386835"/>
                  <a:pt x="1693530" y="375224"/>
                </a:cubicBezTo>
                <a:cubicBezTo>
                  <a:pt x="1679974" y="356977"/>
                  <a:pt x="1663114" y="347853"/>
                  <a:pt x="1642949" y="347853"/>
                </a:cubicBezTo>
                <a:cubicBezTo>
                  <a:pt x="1619145" y="347853"/>
                  <a:pt x="1599969" y="356479"/>
                  <a:pt x="1585421" y="373731"/>
                </a:cubicBezTo>
                <a:cubicBezTo>
                  <a:pt x="1570872" y="390982"/>
                  <a:pt x="1563598" y="418685"/>
                  <a:pt x="1563598" y="456837"/>
                </a:cubicBezTo>
                <a:lnTo>
                  <a:pt x="1563598" y="729546"/>
                </a:lnTo>
                <a:lnTo>
                  <a:pt x="1360559" y="729546"/>
                </a:lnTo>
                <a:lnTo>
                  <a:pt x="1360559" y="438424"/>
                </a:lnTo>
                <a:cubicBezTo>
                  <a:pt x="1360559" y="415201"/>
                  <a:pt x="1359227" y="399442"/>
                  <a:pt x="1356563" y="391148"/>
                </a:cubicBezTo>
                <a:cubicBezTo>
                  <a:pt x="1352234" y="377878"/>
                  <a:pt x="1344744" y="367178"/>
                  <a:pt x="1334091" y="359050"/>
                </a:cubicBezTo>
                <a:cubicBezTo>
                  <a:pt x="1323438" y="350922"/>
                  <a:pt x="1310956" y="346858"/>
                  <a:pt x="1296643" y="346858"/>
                </a:cubicBezTo>
                <a:cubicBezTo>
                  <a:pt x="1273337" y="346858"/>
                  <a:pt x="1254193" y="355650"/>
                  <a:pt x="1239212" y="373233"/>
                </a:cubicBezTo>
                <a:cubicBezTo>
                  <a:pt x="1224231" y="390816"/>
                  <a:pt x="1216740" y="419680"/>
                  <a:pt x="1216740" y="459823"/>
                </a:cubicBezTo>
                <a:lnTo>
                  <a:pt x="1216740" y="729546"/>
                </a:lnTo>
                <a:lnTo>
                  <a:pt x="1013701" y="729546"/>
                </a:lnTo>
                <a:lnTo>
                  <a:pt x="1013701" y="201048"/>
                </a:lnTo>
                <a:lnTo>
                  <a:pt x="1202806" y="201048"/>
                </a:lnTo>
                <a:lnTo>
                  <a:pt x="1202806" y="278183"/>
                </a:lnTo>
                <a:cubicBezTo>
                  <a:pt x="1230052" y="246002"/>
                  <a:pt x="1257546" y="223110"/>
                  <a:pt x="1285287" y="209508"/>
                </a:cubicBezTo>
                <a:cubicBezTo>
                  <a:pt x="1313028" y="195906"/>
                  <a:pt x="1346501" y="189105"/>
                  <a:pt x="1385706" y="189105"/>
                </a:cubicBezTo>
                <a:close/>
                <a:moveTo>
                  <a:pt x="609140" y="189105"/>
                </a:moveTo>
                <a:cubicBezTo>
                  <a:pt x="684782" y="189105"/>
                  <a:pt x="744499" y="200551"/>
                  <a:pt x="788292" y="223442"/>
                </a:cubicBezTo>
                <a:cubicBezTo>
                  <a:pt x="832084" y="246334"/>
                  <a:pt x="865427" y="279510"/>
                  <a:pt x="888318" y="322971"/>
                </a:cubicBezTo>
                <a:cubicBezTo>
                  <a:pt x="911210" y="366432"/>
                  <a:pt x="922656" y="422998"/>
                  <a:pt x="922656" y="492668"/>
                </a:cubicBezTo>
                <a:lnTo>
                  <a:pt x="922656" y="515559"/>
                </a:lnTo>
                <a:lnTo>
                  <a:pt x="516578" y="515559"/>
                </a:lnTo>
                <a:cubicBezTo>
                  <a:pt x="520228" y="548072"/>
                  <a:pt x="529019" y="572291"/>
                  <a:pt x="542953" y="588215"/>
                </a:cubicBezTo>
                <a:cubicBezTo>
                  <a:pt x="562527" y="611107"/>
                  <a:pt x="588073" y="622553"/>
                  <a:pt x="619591" y="622553"/>
                </a:cubicBezTo>
                <a:cubicBezTo>
                  <a:pt x="639496" y="622553"/>
                  <a:pt x="658407" y="617576"/>
                  <a:pt x="676322" y="607623"/>
                </a:cubicBezTo>
                <a:cubicBezTo>
                  <a:pt x="687270" y="601320"/>
                  <a:pt x="699048" y="590206"/>
                  <a:pt x="711655" y="574281"/>
                </a:cubicBezTo>
                <a:lnTo>
                  <a:pt x="911210" y="592694"/>
                </a:lnTo>
                <a:cubicBezTo>
                  <a:pt x="880688" y="645776"/>
                  <a:pt x="843862" y="683846"/>
                  <a:pt x="800733" y="706903"/>
                </a:cubicBezTo>
                <a:cubicBezTo>
                  <a:pt x="757604" y="729961"/>
                  <a:pt x="695730" y="741490"/>
                  <a:pt x="615112" y="741490"/>
                </a:cubicBezTo>
                <a:cubicBezTo>
                  <a:pt x="545110" y="741490"/>
                  <a:pt x="490037" y="731620"/>
                  <a:pt x="449894" y="711880"/>
                </a:cubicBezTo>
                <a:cubicBezTo>
                  <a:pt x="409751" y="692140"/>
                  <a:pt x="376491" y="660788"/>
                  <a:pt x="350116" y="617825"/>
                </a:cubicBezTo>
                <a:cubicBezTo>
                  <a:pt x="323741" y="574862"/>
                  <a:pt x="310554" y="524351"/>
                  <a:pt x="310554" y="466293"/>
                </a:cubicBezTo>
                <a:cubicBezTo>
                  <a:pt x="310554" y="383684"/>
                  <a:pt x="337012" y="316833"/>
                  <a:pt x="389928" y="265742"/>
                </a:cubicBezTo>
                <a:cubicBezTo>
                  <a:pt x="442844" y="214651"/>
                  <a:pt x="515915" y="189105"/>
                  <a:pt x="609140" y="189105"/>
                </a:cubicBezTo>
                <a:close/>
                <a:moveTo>
                  <a:pt x="0" y="0"/>
                </a:moveTo>
                <a:lnTo>
                  <a:pt x="203039" y="0"/>
                </a:lnTo>
                <a:lnTo>
                  <a:pt x="203039" y="729546"/>
                </a:lnTo>
                <a:lnTo>
                  <a:pt x="0" y="729546"/>
                </a:ln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 descr="Mercedes-Benz GLS Price - Features, Images, Colours &amp; Reviews">
            <a:extLst>
              <a:ext uri="{FF2B5EF4-FFF2-40B4-BE49-F238E27FC236}">
                <a16:creationId xmlns:a16="http://schemas.microsoft.com/office/drawing/2014/main" id="{D7069380-3384-1E80-78BB-566465FFA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4" t="36847" r="37665" b="44625"/>
          <a:stretch/>
        </p:blipFill>
        <p:spPr bwMode="auto">
          <a:xfrm>
            <a:off x="12599169" y="3538100"/>
            <a:ext cx="2752232" cy="753931"/>
          </a:xfrm>
          <a:custGeom>
            <a:avLst/>
            <a:gdLst/>
            <a:ahLst/>
            <a:cxnLst/>
            <a:rect l="l" t="t" r="r" b="b"/>
            <a:pathLst>
              <a:path w="2752232" h="753931">
                <a:moveTo>
                  <a:pt x="1055819" y="321478"/>
                </a:moveTo>
                <a:cubicBezTo>
                  <a:pt x="1023638" y="321478"/>
                  <a:pt x="997926" y="334251"/>
                  <a:pt x="978684" y="359797"/>
                </a:cubicBezTo>
                <a:cubicBezTo>
                  <a:pt x="966409" y="375721"/>
                  <a:pt x="958612" y="399442"/>
                  <a:pt x="955295" y="430960"/>
                </a:cubicBezTo>
                <a:lnTo>
                  <a:pt x="1154850" y="430960"/>
                </a:lnTo>
                <a:cubicBezTo>
                  <a:pt x="1150869" y="391812"/>
                  <a:pt x="1140335" y="363778"/>
                  <a:pt x="1123250" y="346858"/>
                </a:cubicBezTo>
                <a:cubicBezTo>
                  <a:pt x="1106164" y="329938"/>
                  <a:pt x="1083687" y="321478"/>
                  <a:pt x="1055819" y="321478"/>
                </a:cubicBezTo>
                <a:close/>
                <a:moveTo>
                  <a:pt x="1857942" y="213489"/>
                </a:moveTo>
                <a:lnTo>
                  <a:pt x="2060483" y="213489"/>
                </a:lnTo>
                <a:lnTo>
                  <a:pt x="2060483" y="741987"/>
                </a:lnTo>
                <a:lnTo>
                  <a:pt x="1857942" y="741987"/>
                </a:lnTo>
                <a:close/>
                <a:moveTo>
                  <a:pt x="2573080" y="201546"/>
                </a:moveTo>
                <a:cubicBezTo>
                  <a:pt x="2629148" y="201546"/>
                  <a:pt x="2673023" y="218217"/>
                  <a:pt x="2704706" y="251559"/>
                </a:cubicBezTo>
                <a:cubicBezTo>
                  <a:pt x="2736390" y="284901"/>
                  <a:pt x="2752232" y="336407"/>
                  <a:pt x="2752232" y="406077"/>
                </a:cubicBezTo>
                <a:lnTo>
                  <a:pt x="2752232" y="741987"/>
                </a:lnTo>
                <a:lnTo>
                  <a:pt x="2548695" y="741987"/>
                </a:lnTo>
                <a:lnTo>
                  <a:pt x="2548695" y="451363"/>
                </a:lnTo>
                <a:cubicBezTo>
                  <a:pt x="2548695" y="418187"/>
                  <a:pt x="2542558" y="394715"/>
                  <a:pt x="2530282" y="380946"/>
                </a:cubicBezTo>
                <a:cubicBezTo>
                  <a:pt x="2518007" y="367178"/>
                  <a:pt x="2500755" y="360294"/>
                  <a:pt x="2478527" y="360294"/>
                </a:cubicBezTo>
                <a:cubicBezTo>
                  <a:pt x="2453977" y="360294"/>
                  <a:pt x="2434071" y="369584"/>
                  <a:pt x="2418810" y="388162"/>
                </a:cubicBezTo>
                <a:cubicBezTo>
                  <a:pt x="2403549" y="406741"/>
                  <a:pt x="2395918" y="440083"/>
                  <a:pt x="2395918" y="488189"/>
                </a:cubicBezTo>
                <a:lnTo>
                  <a:pt x="2395918" y="741987"/>
                </a:lnTo>
                <a:lnTo>
                  <a:pt x="2193377" y="741987"/>
                </a:lnTo>
                <a:lnTo>
                  <a:pt x="2193377" y="213489"/>
                </a:lnTo>
                <a:lnTo>
                  <a:pt x="2381984" y="213489"/>
                </a:lnTo>
                <a:lnTo>
                  <a:pt x="2381984" y="299582"/>
                </a:lnTo>
                <a:cubicBezTo>
                  <a:pt x="2410184" y="264415"/>
                  <a:pt x="2438716" y="239284"/>
                  <a:pt x="2467579" y="224189"/>
                </a:cubicBezTo>
                <a:cubicBezTo>
                  <a:pt x="2496442" y="209093"/>
                  <a:pt x="2531609" y="201546"/>
                  <a:pt x="2573080" y="201546"/>
                </a:cubicBezTo>
                <a:close/>
                <a:moveTo>
                  <a:pt x="1047359" y="201546"/>
                </a:moveTo>
                <a:cubicBezTo>
                  <a:pt x="1123001" y="201546"/>
                  <a:pt x="1182718" y="212992"/>
                  <a:pt x="1226511" y="235883"/>
                </a:cubicBezTo>
                <a:cubicBezTo>
                  <a:pt x="1270303" y="258775"/>
                  <a:pt x="1303646" y="291951"/>
                  <a:pt x="1326537" y="335412"/>
                </a:cubicBezTo>
                <a:cubicBezTo>
                  <a:pt x="1349429" y="378873"/>
                  <a:pt x="1360875" y="435438"/>
                  <a:pt x="1360875" y="505109"/>
                </a:cubicBezTo>
                <a:lnTo>
                  <a:pt x="1360875" y="528000"/>
                </a:lnTo>
                <a:lnTo>
                  <a:pt x="954797" y="528000"/>
                </a:lnTo>
                <a:cubicBezTo>
                  <a:pt x="958446" y="560513"/>
                  <a:pt x="967238" y="584732"/>
                  <a:pt x="981172" y="600656"/>
                </a:cubicBezTo>
                <a:cubicBezTo>
                  <a:pt x="1000746" y="623548"/>
                  <a:pt x="1026292" y="634994"/>
                  <a:pt x="1057809" y="634994"/>
                </a:cubicBezTo>
                <a:cubicBezTo>
                  <a:pt x="1077715" y="634994"/>
                  <a:pt x="1096626" y="630017"/>
                  <a:pt x="1114541" y="620064"/>
                </a:cubicBezTo>
                <a:cubicBezTo>
                  <a:pt x="1125489" y="613761"/>
                  <a:pt x="1137267" y="602647"/>
                  <a:pt x="1149874" y="586722"/>
                </a:cubicBezTo>
                <a:lnTo>
                  <a:pt x="1349429" y="605135"/>
                </a:lnTo>
                <a:cubicBezTo>
                  <a:pt x="1318907" y="658217"/>
                  <a:pt x="1282081" y="696287"/>
                  <a:pt x="1238952" y="719344"/>
                </a:cubicBezTo>
                <a:cubicBezTo>
                  <a:pt x="1195823" y="742402"/>
                  <a:pt x="1133949" y="753931"/>
                  <a:pt x="1053331" y="753931"/>
                </a:cubicBezTo>
                <a:cubicBezTo>
                  <a:pt x="983329" y="753931"/>
                  <a:pt x="928256" y="744061"/>
                  <a:pt x="888113" y="724321"/>
                </a:cubicBezTo>
                <a:cubicBezTo>
                  <a:pt x="847970" y="704581"/>
                  <a:pt x="814710" y="673229"/>
                  <a:pt x="788335" y="630266"/>
                </a:cubicBezTo>
                <a:cubicBezTo>
                  <a:pt x="761960" y="587303"/>
                  <a:pt x="748772" y="536792"/>
                  <a:pt x="748772" y="478733"/>
                </a:cubicBezTo>
                <a:cubicBezTo>
                  <a:pt x="748772" y="396125"/>
                  <a:pt x="775230" y="329274"/>
                  <a:pt x="828147" y="278183"/>
                </a:cubicBezTo>
                <a:cubicBezTo>
                  <a:pt x="881063" y="227091"/>
                  <a:pt x="954134" y="201546"/>
                  <a:pt x="1047359" y="201546"/>
                </a:cubicBezTo>
                <a:close/>
                <a:moveTo>
                  <a:pt x="225432" y="177659"/>
                </a:moveTo>
                <a:lnTo>
                  <a:pt x="225432" y="576272"/>
                </a:lnTo>
                <a:lnTo>
                  <a:pt x="280671" y="576272"/>
                </a:lnTo>
                <a:cubicBezTo>
                  <a:pt x="327781" y="576272"/>
                  <a:pt x="361289" y="571046"/>
                  <a:pt x="381195" y="560596"/>
                </a:cubicBezTo>
                <a:cubicBezTo>
                  <a:pt x="401101" y="550145"/>
                  <a:pt x="416693" y="531898"/>
                  <a:pt x="427973" y="505855"/>
                </a:cubicBezTo>
                <a:cubicBezTo>
                  <a:pt x="439253" y="479812"/>
                  <a:pt x="444893" y="437595"/>
                  <a:pt x="444893" y="379205"/>
                </a:cubicBezTo>
                <a:cubicBezTo>
                  <a:pt x="444893" y="301904"/>
                  <a:pt x="432286" y="248988"/>
                  <a:pt x="407072" y="220456"/>
                </a:cubicBezTo>
                <a:cubicBezTo>
                  <a:pt x="381858" y="191924"/>
                  <a:pt x="340056" y="177659"/>
                  <a:pt x="281666" y="177659"/>
                </a:cubicBezTo>
                <a:close/>
                <a:moveTo>
                  <a:pt x="1857942" y="12441"/>
                </a:moveTo>
                <a:lnTo>
                  <a:pt x="2060483" y="12441"/>
                </a:lnTo>
                <a:lnTo>
                  <a:pt x="2060483" y="150288"/>
                </a:lnTo>
                <a:lnTo>
                  <a:pt x="1857942" y="150288"/>
                </a:lnTo>
                <a:close/>
                <a:moveTo>
                  <a:pt x="0" y="12441"/>
                </a:moveTo>
                <a:lnTo>
                  <a:pt x="334914" y="12441"/>
                </a:lnTo>
                <a:cubicBezTo>
                  <a:pt x="400935" y="12441"/>
                  <a:pt x="454266" y="21398"/>
                  <a:pt x="494906" y="39314"/>
                </a:cubicBezTo>
                <a:cubicBezTo>
                  <a:pt x="535547" y="57229"/>
                  <a:pt x="569138" y="82940"/>
                  <a:pt x="595679" y="116449"/>
                </a:cubicBezTo>
                <a:cubicBezTo>
                  <a:pt x="622220" y="149957"/>
                  <a:pt x="641463" y="188939"/>
                  <a:pt x="653406" y="233395"/>
                </a:cubicBezTo>
                <a:cubicBezTo>
                  <a:pt x="665350" y="277851"/>
                  <a:pt x="671321" y="324961"/>
                  <a:pt x="671321" y="374726"/>
                </a:cubicBezTo>
                <a:cubicBezTo>
                  <a:pt x="671321" y="452690"/>
                  <a:pt x="662447" y="513154"/>
                  <a:pt x="644697" y="556117"/>
                </a:cubicBezTo>
                <a:cubicBezTo>
                  <a:pt x="626948" y="599080"/>
                  <a:pt x="602315" y="635077"/>
                  <a:pt x="570797" y="664106"/>
                </a:cubicBezTo>
                <a:cubicBezTo>
                  <a:pt x="539280" y="693135"/>
                  <a:pt x="505440" y="712460"/>
                  <a:pt x="469278" y="722081"/>
                </a:cubicBezTo>
                <a:cubicBezTo>
                  <a:pt x="419845" y="735352"/>
                  <a:pt x="375057" y="741987"/>
                  <a:pt x="334914" y="741987"/>
                </a:cubicBezTo>
                <a:lnTo>
                  <a:pt x="0" y="741987"/>
                </a:lnTo>
                <a:close/>
                <a:moveTo>
                  <a:pt x="1660931" y="0"/>
                </a:moveTo>
                <a:cubicBezTo>
                  <a:pt x="1696429" y="0"/>
                  <a:pt x="1748018" y="4147"/>
                  <a:pt x="1815698" y="12441"/>
                </a:cubicBezTo>
                <a:lnTo>
                  <a:pt x="1793304" y="134861"/>
                </a:lnTo>
                <a:cubicBezTo>
                  <a:pt x="1769085" y="130880"/>
                  <a:pt x="1749511" y="128890"/>
                  <a:pt x="1734582" y="128890"/>
                </a:cubicBezTo>
                <a:cubicBezTo>
                  <a:pt x="1716335" y="128890"/>
                  <a:pt x="1703230" y="131958"/>
                  <a:pt x="1695268" y="138096"/>
                </a:cubicBezTo>
                <a:cubicBezTo>
                  <a:pt x="1687306" y="144234"/>
                  <a:pt x="1681666" y="153938"/>
                  <a:pt x="1678348" y="167208"/>
                </a:cubicBezTo>
                <a:cubicBezTo>
                  <a:pt x="1676689" y="174507"/>
                  <a:pt x="1675860" y="189934"/>
                  <a:pt x="1675860" y="213489"/>
                </a:cubicBezTo>
                <a:lnTo>
                  <a:pt x="1772403" y="213489"/>
                </a:lnTo>
                <a:lnTo>
                  <a:pt x="1772403" y="361787"/>
                </a:lnTo>
                <a:lnTo>
                  <a:pt x="1675860" y="361787"/>
                </a:lnTo>
                <a:lnTo>
                  <a:pt x="1675860" y="741987"/>
                </a:lnTo>
                <a:lnTo>
                  <a:pt x="1472821" y="741987"/>
                </a:lnTo>
                <a:lnTo>
                  <a:pt x="1472821" y="361787"/>
                </a:lnTo>
                <a:lnTo>
                  <a:pt x="1397179" y="361787"/>
                </a:lnTo>
                <a:lnTo>
                  <a:pt x="1397179" y="213489"/>
                </a:lnTo>
                <a:lnTo>
                  <a:pt x="1472821" y="213489"/>
                </a:lnTo>
                <a:lnTo>
                  <a:pt x="1472821" y="189602"/>
                </a:lnTo>
                <a:cubicBezTo>
                  <a:pt x="1472821" y="168038"/>
                  <a:pt x="1475144" y="144317"/>
                  <a:pt x="1479788" y="118439"/>
                </a:cubicBezTo>
                <a:cubicBezTo>
                  <a:pt x="1484433" y="92562"/>
                  <a:pt x="1493142" y="71412"/>
                  <a:pt x="1505915" y="54989"/>
                </a:cubicBezTo>
                <a:cubicBezTo>
                  <a:pt x="1518687" y="38567"/>
                  <a:pt x="1536602" y="25297"/>
                  <a:pt x="1559660" y="15178"/>
                </a:cubicBezTo>
                <a:cubicBezTo>
                  <a:pt x="1582718" y="5059"/>
                  <a:pt x="1616474" y="0"/>
                  <a:pt x="1660931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 descr="2024 Toyota RAV4 Prices, Reviews, and Pictures | Edmunds">
            <a:extLst>
              <a:ext uri="{FF2B5EF4-FFF2-40B4-BE49-F238E27FC236}">
                <a16:creationId xmlns:a16="http://schemas.microsoft.com/office/drawing/2014/main" id="{1D4F3491-C195-83CF-44AE-2E9C4B76B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0" t="34413" r="15408" b="45339"/>
          <a:stretch/>
        </p:blipFill>
        <p:spPr bwMode="auto">
          <a:xfrm>
            <a:off x="15429458" y="3568217"/>
            <a:ext cx="2361140" cy="741490"/>
          </a:xfrm>
          <a:custGeom>
            <a:avLst/>
            <a:gdLst/>
            <a:ahLst/>
            <a:cxnLst/>
            <a:rect l="l" t="t" r="r" b="b"/>
            <a:pathLst>
              <a:path w="2361140" h="741490">
                <a:moveTo>
                  <a:pt x="1406184" y="328445"/>
                </a:moveTo>
                <a:cubicBezTo>
                  <a:pt x="1376657" y="328445"/>
                  <a:pt x="1352272" y="339808"/>
                  <a:pt x="1333030" y="362534"/>
                </a:cubicBezTo>
                <a:cubicBezTo>
                  <a:pt x="1313788" y="385259"/>
                  <a:pt x="1304167" y="419846"/>
                  <a:pt x="1304167" y="466293"/>
                </a:cubicBezTo>
                <a:cubicBezTo>
                  <a:pt x="1304167" y="513403"/>
                  <a:pt x="1313705" y="548238"/>
                  <a:pt x="1332781" y="570798"/>
                </a:cubicBezTo>
                <a:cubicBezTo>
                  <a:pt x="1351858" y="593358"/>
                  <a:pt x="1375828" y="604638"/>
                  <a:pt x="1404691" y="604638"/>
                </a:cubicBezTo>
                <a:cubicBezTo>
                  <a:pt x="1433886" y="604638"/>
                  <a:pt x="1457856" y="593524"/>
                  <a:pt x="1476600" y="571295"/>
                </a:cubicBezTo>
                <a:cubicBezTo>
                  <a:pt x="1495345" y="549067"/>
                  <a:pt x="1504717" y="513403"/>
                  <a:pt x="1504717" y="464302"/>
                </a:cubicBezTo>
                <a:cubicBezTo>
                  <a:pt x="1504717" y="418519"/>
                  <a:pt x="1495262" y="384430"/>
                  <a:pt x="1476352" y="362036"/>
                </a:cubicBezTo>
                <a:cubicBezTo>
                  <a:pt x="1457441" y="339642"/>
                  <a:pt x="1434052" y="328445"/>
                  <a:pt x="1406184" y="328445"/>
                </a:cubicBezTo>
                <a:close/>
                <a:moveTo>
                  <a:pt x="790575" y="201048"/>
                </a:moveTo>
                <a:lnTo>
                  <a:pt x="993116" y="201048"/>
                </a:lnTo>
                <a:lnTo>
                  <a:pt x="993116" y="729546"/>
                </a:lnTo>
                <a:lnTo>
                  <a:pt x="790575" y="729546"/>
                </a:lnTo>
                <a:close/>
                <a:moveTo>
                  <a:pt x="0" y="201048"/>
                </a:moveTo>
                <a:lnTo>
                  <a:pt x="202541" y="201048"/>
                </a:lnTo>
                <a:lnTo>
                  <a:pt x="202541" y="729546"/>
                </a:lnTo>
                <a:lnTo>
                  <a:pt x="0" y="729546"/>
                </a:lnTo>
                <a:close/>
                <a:moveTo>
                  <a:pt x="2181988" y="189105"/>
                </a:moveTo>
                <a:cubicBezTo>
                  <a:pt x="2238056" y="189105"/>
                  <a:pt x="2281931" y="205776"/>
                  <a:pt x="2313614" y="239118"/>
                </a:cubicBezTo>
                <a:cubicBezTo>
                  <a:pt x="2345298" y="272460"/>
                  <a:pt x="2361140" y="323966"/>
                  <a:pt x="2361140" y="393637"/>
                </a:cubicBezTo>
                <a:lnTo>
                  <a:pt x="2361140" y="729546"/>
                </a:lnTo>
                <a:lnTo>
                  <a:pt x="2157603" y="729546"/>
                </a:lnTo>
                <a:lnTo>
                  <a:pt x="2157603" y="438922"/>
                </a:lnTo>
                <a:cubicBezTo>
                  <a:pt x="2157603" y="405746"/>
                  <a:pt x="2151466" y="382274"/>
                  <a:pt x="2139190" y="368505"/>
                </a:cubicBezTo>
                <a:cubicBezTo>
                  <a:pt x="2126915" y="354737"/>
                  <a:pt x="2109664" y="347853"/>
                  <a:pt x="2087436" y="347853"/>
                </a:cubicBezTo>
                <a:cubicBezTo>
                  <a:pt x="2062885" y="347853"/>
                  <a:pt x="2042979" y="357143"/>
                  <a:pt x="2027718" y="375721"/>
                </a:cubicBezTo>
                <a:cubicBezTo>
                  <a:pt x="2012457" y="394300"/>
                  <a:pt x="2004826" y="427642"/>
                  <a:pt x="2004826" y="475748"/>
                </a:cubicBezTo>
                <a:lnTo>
                  <a:pt x="2004826" y="729546"/>
                </a:lnTo>
                <a:lnTo>
                  <a:pt x="1802285" y="729546"/>
                </a:lnTo>
                <a:lnTo>
                  <a:pt x="1802285" y="201048"/>
                </a:lnTo>
                <a:lnTo>
                  <a:pt x="1990892" y="201048"/>
                </a:lnTo>
                <a:lnTo>
                  <a:pt x="1990892" y="287141"/>
                </a:lnTo>
                <a:cubicBezTo>
                  <a:pt x="2019092" y="251974"/>
                  <a:pt x="2047624" y="226843"/>
                  <a:pt x="2076487" y="211748"/>
                </a:cubicBezTo>
                <a:cubicBezTo>
                  <a:pt x="2105351" y="196652"/>
                  <a:pt x="2140518" y="189105"/>
                  <a:pt x="2181988" y="189105"/>
                </a:cubicBezTo>
                <a:close/>
                <a:moveTo>
                  <a:pt x="1403198" y="189105"/>
                </a:moveTo>
                <a:cubicBezTo>
                  <a:pt x="1509030" y="189105"/>
                  <a:pt x="1588985" y="219793"/>
                  <a:pt x="1643062" y="281169"/>
                </a:cubicBezTo>
                <a:cubicBezTo>
                  <a:pt x="1686524" y="330602"/>
                  <a:pt x="1708254" y="391480"/>
                  <a:pt x="1708254" y="463804"/>
                </a:cubicBezTo>
                <a:cubicBezTo>
                  <a:pt x="1708254" y="545086"/>
                  <a:pt x="1681298" y="611688"/>
                  <a:pt x="1627387" y="663608"/>
                </a:cubicBezTo>
                <a:cubicBezTo>
                  <a:pt x="1573475" y="715529"/>
                  <a:pt x="1498912" y="741490"/>
                  <a:pt x="1403696" y="741490"/>
                </a:cubicBezTo>
                <a:cubicBezTo>
                  <a:pt x="1318764" y="741490"/>
                  <a:pt x="1250090" y="719925"/>
                  <a:pt x="1197671" y="676796"/>
                </a:cubicBezTo>
                <a:cubicBezTo>
                  <a:pt x="1133309" y="623382"/>
                  <a:pt x="1101128" y="553380"/>
                  <a:pt x="1101128" y="466790"/>
                </a:cubicBezTo>
                <a:cubicBezTo>
                  <a:pt x="1101128" y="386172"/>
                  <a:pt x="1128332" y="319736"/>
                  <a:pt x="1182742" y="267484"/>
                </a:cubicBezTo>
                <a:cubicBezTo>
                  <a:pt x="1237151" y="215231"/>
                  <a:pt x="1310636" y="189105"/>
                  <a:pt x="1403198" y="189105"/>
                </a:cubicBezTo>
                <a:close/>
                <a:moveTo>
                  <a:pt x="790575" y="0"/>
                </a:moveTo>
                <a:lnTo>
                  <a:pt x="993116" y="0"/>
                </a:lnTo>
                <a:lnTo>
                  <a:pt x="993116" y="137847"/>
                </a:lnTo>
                <a:lnTo>
                  <a:pt x="790575" y="137847"/>
                </a:lnTo>
                <a:close/>
                <a:moveTo>
                  <a:pt x="579778" y="0"/>
                </a:moveTo>
                <a:lnTo>
                  <a:pt x="579778" y="201048"/>
                </a:lnTo>
                <a:lnTo>
                  <a:pt x="691251" y="201048"/>
                </a:lnTo>
                <a:lnTo>
                  <a:pt x="691251" y="349346"/>
                </a:lnTo>
                <a:lnTo>
                  <a:pt x="579778" y="349346"/>
                </a:lnTo>
                <a:lnTo>
                  <a:pt x="579778" y="536585"/>
                </a:lnTo>
                <a:cubicBezTo>
                  <a:pt x="579778" y="559098"/>
                  <a:pt x="581935" y="573996"/>
                  <a:pt x="586248" y="581279"/>
                </a:cubicBezTo>
                <a:cubicBezTo>
                  <a:pt x="592883" y="592539"/>
                  <a:pt x="604495" y="598168"/>
                  <a:pt x="621083" y="598168"/>
                </a:cubicBezTo>
                <a:cubicBezTo>
                  <a:pt x="636012" y="598168"/>
                  <a:pt x="656913" y="593863"/>
                  <a:pt x="683786" y="585253"/>
                </a:cubicBezTo>
                <a:lnTo>
                  <a:pt x="698715" y="725067"/>
                </a:lnTo>
                <a:cubicBezTo>
                  <a:pt x="648619" y="736016"/>
                  <a:pt x="601841" y="741490"/>
                  <a:pt x="558380" y="741490"/>
                </a:cubicBezTo>
                <a:cubicBezTo>
                  <a:pt x="507952" y="741490"/>
                  <a:pt x="470794" y="735028"/>
                  <a:pt x="446908" y="722105"/>
                </a:cubicBezTo>
                <a:cubicBezTo>
                  <a:pt x="423021" y="709182"/>
                  <a:pt x="405354" y="689549"/>
                  <a:pt x="393908" y="663208"/>
                </a:cubicBezTo>
                <a:cubicBezTo>
                  <a:pt x="382463" y="636867"/>
                  <a:pt x="376740" y="594208"/>
                  <a:pt x="376740" y="535232"/>
                </a:cubicBezTo>
                <a:lnTo>
                  <a:pt x="376740" y="349346"/>
                </a:lnTo>
                <a:lnTo>
                  <a:pt x="302093" y="349346"/>
                </a:lnTo>
                <a:lnTo>
                  <a:pt x="302093" y="201048"/>
                </a:lnTo>
                <a:lnTo>
                  <a:pt x="376740" y="201048"/>
                </a:lnTo>
                <a:lnTo>
                  <a:pt x="376740" y="104008"/>
                </a:lnTo>
                <a:close/>
                <a:moveTo>
                  <a:pt x="0" y="0"/>
                </a:moveTo>
                <a:lnTo>
                  <a:pt x="202541" y="0"/>
                </a:lnTo>
                <a:lnTo>
                  <a:pt x="202541" y="137847"/>
                </a:lnTo>
                <a:lnTo>
                  <a:pt x="0" y="137847"/>
                </a:ln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2EAF9C-6B59-5E8A-5C82-33709946F63E}"/>
              </a:ext>
            </a:extLst>
          </p:cNvPr>
          <p:cNvSpPr txBox="1"/>
          <p:nvPr/>
        </p:nvSpPr>
        <p:spPr>
          <a:xfrm>
            <a:off x="9062720" y="5541140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PCB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F5719-4591-6482-A572-8039B88F5C1F}"/>
              </a:ext>
            </a:extLst>
          </p:cNvPr>
          <p:cNvSpPr txBox="1"/>
          <p:nvPr/>
        </p:nvSpPr>
        <p:spPr>
          <a:xfrm>
            <a:off x="7561442" y="5510362"/>
            <a:ext cx="568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06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5180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162E8F-589A-2AFE-A3B7-BCF9D6F0458E}"/>
              </a:ext>
            </a:extLst>
          </p:cNvPr>
          <p:cNvCxnSpPr/>
          <p:nvPr/>
        </p:nvCxnSpPr>
        <p:spPr>
          <a:xfrm>
            <a:off x="3923818" y="3020374"/>
            <a:ext cx="438709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4D5A75-C769-21F5-0EEB-9E014A252DD8}"/>
              </a:ext>
            </a:extLst>
          </p:cNvPr>
          <p:cNvCxnSpPr>
            <a:cxnSpLocks/>
          </p:cNvCxnSpPr>
          <p:nvPr/>
        </p:nvCxnSpPr>
        <p:spPr>
          <a:xfrm>
            <a:off x="3969795" y="3333509"/>
            <a:ext cx="4419150" cy="1745349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E3DEDF-6941-E2C0-6C54-24868C4541E1}"/>
              </a:ext>
            </a:extLst>
          </p:cNvPr>
          <p:cNvCxnSpPr>
            <a:cxnSpLocks/>
          </p:cNvCxnSpPr>
          <p:nvPr/>
        </p:nvCxnSpPr>
        <p:spPr>
          <a:xfrm flipH="1">
            <a:off x="4015773" y="3333509"/>
            <a:ext cx="4295135" cy="1745349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B295D0-1702-EFC8-80D1-DEDDE7ED1BDF}"/>
              </a:ext>
            </a:extLst>
          </p:cNvPr>
          <p:cNvCxnSpPr/>
          <p:nvPr/>
        </p:nvCxnSpPr>
        <p:spPr>
          <a:xfrm>
            <a:off x="4030176" y="5432929"/>
            <a:ext cx="438709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8B76F5-EBE1-BECB-9CDA-2BBD6BF326AA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38004" y="3838520"/>
            <a:ext cx="3031" cy="826717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9217B2-7363-1095-65A8-0E3E6DB8E3D7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>
            <a:off x="8930234" y="3838520"/>
            <a:ext cx="0" cy="720616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EC961433-7562-7C1D-5718-8FC6484A7464}"/>
              </a:ext>
            </a:extLst>
          </p:cNvPr>
          <p:cNvSpPr/>
          <p:nvPr/>
        </p:nvSpPr>
        <p:spPr>
          <a:xfrm>
            <a:off x="8685164" y="5018234"/>
            <a:ext cx="364236" cy="36423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87B496-A1B0-7021-FC05-2F09B88C92F5}"/>
              </a:ext>
            </a:extLst>
          </p:cNvPr>
          <p:cNvSpPr/>
          <p:nvPr/>
        </p:nvSpPr>
        <p:spPr>
          <a:xfrm>
            <a:off x="8694564" y="2957749"/>
            <a:ext cx="364236" cy="36423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BFD54E6-4223-F00B-94B9-22BC8094D190}"/>
              </a:ext>
            </a:extLst>
          </p:cNvPr>
          <p:cNvSpPr/>
          <p:nvPr/>
        </p:nvSpPr>
        <p:spPr>
          <a:xfrm>
            <a:off x="8685164" y="2889626"/>
            <a:ext cx="364236" cy="36423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30B18A5-99AC-D70D-F8B3-BA99506D3A70}"/>
              </a:ext>
            </a:extLst>
          </p:cNvPr>
          <p:cNvSpPr/>
          <p:nvPr/>
        </p:nvSpPr>
        <p:spPr>
          <a:xfrm>
            <a:off x="8579601" y="5279752"/>
            <a:ext cx="364236" cy="36423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F85404-837F-8326-6848-6F106C95FDA8}"/>
              </a:ext>
            </a:extLst>
          </p:cNvPr>
          <p:cNvSpPr/>
          <p:nvPr/>
        </p:nvSpPr>
        <p:spPr>
          <a:xfrm>
            <a:off x="3155885" y="4695246"/>
            <a:ext cx="364236" cy="36423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C8685E6-7574-E7B8-A38B-4027C9215C76}"/>
              </a:ext>
            </a:extLst>
          </p:cNvPr>
          <p:cNvSpPr/>
          <p:nvPr/>
        </p:nvSpPr>
        <p:spPr>
          <a:xfrm>
            <a:off x="8773048" y="4665237"/>
            <a:ext cx="364236" cy="36423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70DCEBBF-73B7-660E-C460-F9BE4CE22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>
            <a:off x="8498691" y="2303136"/>
            <a:ext cx="863085" cy="15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E39EF718-BBD8-F6A6-56BB-583586597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>
            <a:off x="2939972" y="2422365"/>
            <a:ext cx="796063" cy="141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CE7357A7-5B40-FDDE-4591-01E8805F1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>
            <a:off x="8498691" y="4559136"/>
            <a:ext cx="863085" cy="15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EA49EEFD-4759-C3E0-0778-CB4EA4667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>
            <a:off x="2909492" y="4665237"/>
            <a:ext cx="863085" cy="15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74F252-5444-1A6C-154D-50318468ED4B}"/>
              </a:ext>
            </a:extLst>
          </p:cNvPr>
          <p:cNvSpPr txBox="1"/>
          <p:nvPr/>
        </p:nvSpPr>
        <p:spPr>
          <a:xfrm>
            <a:off x="3755220" y="1845563"/>
            <a:ext cx="4399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Two-way Network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E3EB78-6E37-6597-D725-DF2A78558D93}"/>
              </a:ext>
            </a:extLst>
          </p:cNvPr>
          <p:cNvSpPr txBox="1"/>
          <p:nvPr/>
        </p:nvSpPr>
        <p:spPr>
          <a:xfrm>
            <a:off x="3506836" y="1264469"/>
            <a:ext cx="5178328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4000" b="1" kern="1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ESP – NOW Protocol</a:t>
            </a:r>
          </a:p>
        </p:txBody>
      </p:sp>
    </p:spTree>
    <p:extLst>
      <p:ext uri="{BB962C8B-B14F-4D97-AF65-F5344CB8AC3E}">
        <p14:creationId xmlns:p14="http://schemas.microsoft.com/office/powerpoint/2010/main" val="422106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6 -0.00902 L -0.00248 -0.1942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9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6 -0.00903 L -0.00248 -0.1942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925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0.00903 L -0.44479 -0.0090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0.00903 L -0.45221 -0.0074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13" y="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0.00903 L -0.44752 0.3120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9" y="160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-0.45234 -0.3104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40" y="-1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32" grpId="0" animBg="1"/>
      <p:bldP spid="31" grpId="0" animBg="1"/>
      <p:bldP spid="28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E39EF718-BBD8-F6A6-56BB-583586597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>
            <a:off x="7800698" y="2506347"/>
            <a:ext cx="1735398" cy="308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E76BCF-1CF5-9E54-8216-5BE03BC2C2F2}"/>
              </a:ext>
            </a:extLst>
          </p:cNvPr>
          <p:cNvSpPr txBox="1"/>
          <p:nvPr/>
        </p:nvSpPr>
        <p:spPr>
          <a:xfrm>
            <a:off x="3506836" y="1264469"/>
            <a:ext cx="5178328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4000" b="1" kern="1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ESP – NOW Protocol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8F993A-4BD0-EA1F-9163-5C33A1EB7C0C}"/>
              </a:ext>
            </a:extLst>
          </p:cNvPr>
          <p:cNvSpPr txBox="1"/>
          <p:nvPr/>
        </p:nvSpPr>
        <p:spPr>
          <a:xfrm>
            <a:off x="1304854" y="2651387"/>
            <a:ext cx="5490258" cy="2208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ptos (Body)"/>
              </a:rPr>
              <a:t>Mix &amp; match ESP32 &amp; ESP8266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ptos (Body)"/>
              </a:rPr>
              <a:t>Limit of 250 bytes per packet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ptos (Body)"/>
              </a:rPr>
              <a:t>Need Responders MAC Address</a:t>
            </a:r>
          </a:p>
        </p:txBody>
      </p:sp>
    </p:spTree>
    <p:extLst>
      <p:ext uri="{BB962C8B-B14F-4D97-AF65-F5344CB8AC3E}">
        <p14:creationId xmlns:p14="http://schemas.microsoft.com/office/powerpoint/2010/main" val="298263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ED6F81-028D-C88C-1120-43206A4831ED}"/>
              </a:ext>
            </a:extLst>
          </p:cNvPr>
          <p:cNvSpPr txBox="1"/>
          <p:nvPr/>
        </p:nvSpPr>
        <p:spPr>
          <a:xfrm>
            <a:off x="7486494" y="3872354"/>
            <a:ext cx="4010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MAC Address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0311DA4-B60C-0067-426F-E9EF80551CCE}"/>
              </a:ext>
            </a:extLst>
          </p:cNvPr>
          <p:cNvSpPr/>
          <p:nvPr/>
        </p:nvSpPr>
        <p:spPr>
          <a:xfrm>
            <a:off x="10902116" y="2954812"/>
            <a:ext cx="720000" cy="866510"/>
          </a:xfrm>
          <a:custGeom>
            <a:avLst/>
            <a:gdLst>
              <a:gd name="connsiteX0" fmla="*/ 0 w 720000"/>
              <a:gd name="connsiteY0" fmla="*/ 0 h 866510"/>
              <a:gd name="connsiteX1" fmla="*/ 720000 w 720000"/>
              <a:gd name="connsiteY1" fmla="*/ 0 h 866510"/>
              <a:gd name="connsiteX2" fmla="*/ 720000 w 720000"/>
              <a:gd name="connsiteY2" fmla="*/ 866510 h 866510"/>
              <a:gd name="connsiteX3" fmla="*/ 0 w 720000"/>
              <a:gd name="connsiteY3" fmla="*/ 866510 h 866510"/>
              <a:gd name="connsiteX4" fmla="*/ 0 w 720000"/>
              <a:gd name="connsiteY4" fmla="*/ 0 h 8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866510">
                <a:moveTo>
                  <a:pt x="0" y="0"/>
                </a:moveTo>
                <a:lnTo>
                  <a:pt x="720000" y="0"/>
                </a:lnTo>
                <a:lnTo>
                  <a:pt x="720000" y="866510"/>
                </a:lnTo>
                <a:lnTo>
                  <a:pt x="0" y="8665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C5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9B85CF-9B74-2D90-1648-1E4ECC980DBE}"/>
              </a:ext>
            </a:extLst>
          </p:cNvPr>
          <p:cNvSpPr/>
          <p:nvPr/>
        </p:nvSpPr>
        <p:spPr>
          <a:xfrm>
            <a:off x="10148593" y="2954812"/>
            <a:ext cx="720000" cy="866510"/>
          </a:xfrm>
          <a:custGeom>
            <a:avLst/>
            <a:gdLst>
              <a:gd name="connsiteX0" fmla="*/ 0 w 720000"/>
              <a:gd name="connsiteY0" fmla="*/ 0 h 866510"/>
              <a:gd name="connsiteX1" fmla="*/ 720000 w 720000"/>
              <a:gd name="connsiteY1" fmla="*/ 0 h 866510"/>
              <a:gd name="connsiteX2" fmla="*/ 720000 w 720000"/>
              <a:gd name="connsiteY2" fmla="*/ 866510 h 866510"/>
              <a:gd name="connsiteX3" fmla="*/ 0 w 720000"/>
              <a:gd name="connsiteY3" fmla="*/ 866510 h 866510"/>
              <a:gd name="connsiteX4" fmla="*/ 0 w 720000"/>
              <a:gd name="connsiteY4" fmla="*/ 0 h 8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866510">
                <a:moveTo>
                  <a:pt x="0" y="0"/>
                </a:moveTo>
                <a:lnTo>
                  <a:pt x="720000" y="0"/>
                </a:lnTo>
                <a:lnTo>
                  <a:pt x="720000" y="866510"/>
                </a:lnTo>
                <a:lnTo>
                  <a:pt x="0" y="8665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4C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0D789F0-6ACF-B935-CA38-8953625A7A63}"/>
              </a:ext>
            </a:extLst>
          </p:cNvPr>
          <p:cNvSpPr/>
          <p:nvPr/>
        </p:nvSpPr>
        <p:spPr>
          <a:xfrm>
            <a:off x="9399109" y="2954812"/>
            <a:ext cx="720000" cy="866510"/>
          </a:xfrm>
          <a:custGeom>
            <a:avLst/>
            <a:gdLst>
              <a:gd name="connsiteX0" fmla="*/ 0 w 720000"/>
              <a:gd name="connsiteY0" fmla="*/ 0 h 866510"/>
              <a:gd name="connsiteX1" fmla="*/ 720000 w 720000"/>
              <a:gd name="connsiteY1" fmla="*/ 0 h 866510"/>
              <a:gd name="connsiteX2" fmla="*/ 720000 w 720000"/>
              <a:gd name="connsiteY2" fmla="*/ 866510 h 866510"/>
              <a:gd name="connsiteX3" fmla="*/ 0 w 720000"/>
              <a:gd name="connsiteY3" fmla="*/ 866510 h 866510"/>
              <a:gd name="connsiteX4" fmla="*/ 0 w 720000"/>
              <a:gd name="connsiteY4" fmla="*/ 0 h 8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866510">
                <a:moveTo>
                  <a:pt x="0" y="0"/>
                </a:moveTo>
                <a:lnTo>
                  <a:pt x="720000" y="0"/>
                </a:lnTo>
                <a:lnTo>
                  <a:pt x="720000" y="866510"/>
                </a:lnTo>
                <a:lnTo>
                  <a:pt x="0" y="8665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F1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90AD392-8179-E59F-EA0C-A54C4E2133B5}"/>
              </a:ext>
            </a:extLst>
          </p:cNvPr>
          <p:cNvSpPr/>
          <p:nvPr/>
        </p:nvSpPr>
        <p:spPr>
          <a:xfrm>
            <a:off x="8645341" y="2954812"/>
            <a:ext cx="720000" cy="866510"/>
          </a:xfrm>
          <a:custGeom>
            <a:avLst/>
            <a:gdLst>
              <a:gd name="connsiteX0" fmla="*/ 0 w 720000"/>
              <a:gd name="connsiteY0" fmla="*/ 0 h 866510"/>
              <a:gd name="connsiteX1" fmla="*/ 720000 w 720000"/>
              <a:gd name="connsiteY1" fmla="*/ 0 h 866510"/>
              <a:gd name="connsiteX2" fmla="*/ 720000 w 720000"/>
              <a:gd name="connsiteY2" fmla="*/ 866510 h 866510"/>
              <a:gd name="connsiteX3" fmla="*/ 0 w 720000"/>
              <a:gd name="connsiteY3" fmla="*/ 866510 h 866510"/>
              <a:gd name="connsiteX4" fmla="*/ 0 w 720000"/>
              <a:gd name="connsiteY4" fmla="*/ 0 h 8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866510">
                <a:moveTo>
                  <a:pt x="0" y="0"/>
                </a:moveTo>
                <a:lnTo>
                  <a:pt x="720000" y="0"/>
                </a:lnTo>
                <a:lnTo>
                  <a:pt x="720000" y="866510"/>
                </a:lnTo>
                <a:lnTo>
                  <a:pt x="0" y="8665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B2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2F357D5-4142-CBC8-B70F-F1DF46D56922}"/>
              </a:ext>
            </a:extLst>
          </p:cNvPr>
          <p:cNvSpPr/>
          <p:nvPr/>
        </p:nvSpPr>
        <p:spPr>
          <a:xfrm>
            <a:off x="7893034" y="2954812"/>
            <a:ext cx="720000" cy="866510"/>
          </a:xfrm>
          <a:custGeom>
            <a:avLst/>
            <a:gdLst>
              <a:gd name="connsiteX0" fmla="*/ 0 w 720000"/>
              <a:gd name="connsiteY0" fmla="*/ 0 h 866510"/>
              <a:gd name="connsiteX1" fmla="*/ 720000 w 720000"/>
              <a:gd name="connsiteY1" fmla="*/ 0 h 866510"/>
              <a:gd name="connsiteX2" fmla="*/ 720000 w 720000"/>
              <a:gd name="connsiteY2" fmla="*/ 866510 h 866510"/>
              <a:gd name="connsiteX3" fmla="*/ 0 w 720000"/>
              <a:gd name="connsiteY3" fmla="*/ 866510 h 866510"/>
              <a:gd name="connsiteX4" fmla="*/ 0 w 720000"/>
              <a:gd name="connsiteY4" fmla="*/ 0 h 8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866510">
                <a:moveTo>
                  <a:pt x="0" y="0"/>
                </a:moveTo>
                <a:lnTo>
                  <a:pt x="720000" y="0"/>
                </a:lnTo>
                <a:lnTo>
                  <a:pt x="720000" y="866510"/>
                </a:lnTo>
                <a:lnTo>
                  <a:pt x="0" y="8665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67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372ED55-4926-14CD-2D6F-69E0BDEE506D}"/>
              </a:ext>
            </a:extLst>
          </p:cNvPr>
          <p:cNvSpPr/>
          <p:nvPr/>
        </p:nvSpPr>
        <p:spPr>
          <a:xfrm>
            <a:off x="7126494" y="2954812"/>
            <a:ext cx="720000" cy="866510"/>
          </a:xfrm>
          <a:custGeom>
            <a:avLst/>
            <a:gdLst>
              <a:gd name="connsiteX0" fmla="*/ 0 w 720000"/>
              <a:gd name="connsiteY0" fmla="*/ 0 h 866510"/>
              <a:gd name="connsiteX1" fmla="*/ 720000 w 720000"/>
              <a:gd name="connsiteY1" fmla="*/ 0 h 866510"/>
              <a:gd name="connsiteX2" fmla="*/ 720000 w 720000"/>
              <a:gd name="connsiteY2" fmla="*/ 866510 h 866510"/>
              <a:gd name="connsiteX3" fmla="*/ 0 w 720000"/>
              <a:gd name="connsiteY3" fmla="*/ 866510 h 866510"/>
              <a:gd name="connsiteX4" fmla="*/ 0 w 720000"/>
              <a:gd name="connsiteY4" fmla="*/ 0 h 8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866510">
                <a:moveTo>
                  <a:pt x="0" y="0"/>
                </a:moveTo>
                <a:lnTo>
                  <a:pt x="720000" y="0"/>
                </a:lnTo>
                <a:lnTo>
                  <a:pt x="720000" y="866510"/>
                </a:lnTo>
                <a:lnTo>
                  <a:pt x="0" y="8665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AC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4AF1C-7197-CA61-2F87-7D002D1F593F}"/>
              </a:ext>
            </a:extLst>
          </p:cNvPr>
          <p:cNvSpPr txBox="1"/>
          <p:nvPr/>
        </p:nvSpPr>
        <p:spPr>
          <a:xfrm>
            <a:off x="829803" y="2892330"/>
            <a:ext cx="56057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/>
                </a:solidFill>
              </a:rPr>
              <a:t>edia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</a:t>
            </a:r>
            <a:r>
              <a:rPr lang="en-US" sz="2800" dirty="0">
                <a:solidFill>
                  <a:schemeClr val="bg1"/>
                </a:solidFill>
              </a:rPr>
              <a:t>ccess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2800" dirty="0">
                <a:solidFill>
                  <a:schemeClr val="bg1"/>
                </a:solidFill>
              </a:rPr>
              <a:t>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6-digit hexadecimal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Unique to every network device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D5B320-8C38-202C-C5C4-DC3C56338749}"/>
              </a:ext>
            </a:extLst>
          </p:cNvPr>
          <p:cNvSpPr txBox="1"/>
          <p:nvPr/>
        </p:nvSpPr>
        <p:spPr>
          <a:xfrm>
            <a:off x="3506836" y="1264469"/>
            <a:ext cx="5178328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4000" b="1" kern="1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ESP – NOW Protocol</a:t>
            </a:r>
          </a:p>
        </p:txBody>
      </p:sp>
    </p:spTree>
    <p:extLst>
      <p:ext uri="{BB962C8B-B14F-4D97-AF65-F5344CB8AC3E}">
        <p14:creationId xmlns:p14="http://schemas.microsoft.com/office/powerpoint/2010/main" val="2422784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A4AF1C-7197-CA61-2F87-7D002D1F593F}"/>
              </a:ext>
            </a:extLst>
          </p:cNvPr>
          <p:cNvSpPr txBox="1"/>
          <p:nvPr/>
        </p:nvSpPr>
        <p:spPr>
          <a:xfrm>
            <a:off x="2072891" y="2754814"/>
            <a:ext cx="7963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FF:FF:FF:FF:FF:FF </a:t>
            </a:r>
            <a:r>
              <a:rPr lang="en-US" sz="2800" dirty="0">
                <a:solidFill>
                  <a:schemeClr val="bg1"/>
                </a:solidFill>
              </a:rPr>
              <a:t>is Broadcast MAC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ESP-NOW supports “pseudo-broadcast”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Broadcast to every device in the network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443D2-8467-EE70-0809-E74F2561FF4F}"/>
              </a:ext>
            </a:extLst>
          </p:cNvPr>
          <p:cNvSpPr txBox="1"/>
          <p:nvPr/>
        </p:nvSpPr>
        <p:spPr>
          <a:xfrm>
            <a:off x="4183385" y="5504384"/>
            <a:ext cx="4010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MAC Address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5F0DD92-E4B0-2C39-B5F4-65C84E9299BC}"/>
              </a:ext>
            </a:extLst>
          </p:cNvPr>
          <p:cNvSpPr/>
          <p:nvPr/>
        </p:nvSpPr>
        <p:spPr>
          <a:xfrm>
            <a:off x="7599007" y="4586842"/>
            <a:ext cx="720000" cy="866510"/>
          </a:xfrm>
          <a:custGeom>
            <a:avLst/>
            <a:gdLst>
              <a:gd name="connsiteX0" fmla="*/ 0 w 720000"/>
              <a:gd name="connsiteY0" fmla="*/ 0 h 866510"/>
              <a:gd name="connsiteX1" fmla="*/ 720000 w 720000"/>
              <a:gd name="connsiteY1" fmla="*/ 0 h 866510"/>
              <a:gd name="connsiteX2" fmla="*/ 720000 w 720000"/>
              <a:gd name="connsiteY2" fmla="*/ 866510 h 866510"/>
              <a:gd name="connsiteX3" fmla="*/ 0 w 720000"/>
              <a:gd name="connsiteY3" fmla="*/ 866510 h 866510"/>
              <a:gd name="connsiteX4" fmla="*/ 0 w 720000"/>
              <a:gd name="connsiteY4" fmla="*/ 0 h 8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866510">
                <a:moveTo>
                  <a:pt x="0" y="0"/>
                </a:moveTo>
                <a:lnTo>
                  <a:pt x="720000" y="0"/>
                </a:lnTo>
                <a:lnTo>
                  <a:pt x="720000" y="866510"/>
                </a:lnTo>
                <a:lnTo>
                  <a:pt x="0" y="8665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FF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A745D8C-B433-8B93-E408-AF7C0FBA8598}"/>
              </a:ext>
            </a:extLst>
          </p:cNvPr>
          <p:cNvSpPr/>
          <p:nvPr/>
        </p:nvSpPr>
        <p:spPr>
          <a:xfrm>
            <a:off x="6845484" y="4586842"/>
            <a:ext cx="720000" cy="866510"/>
          </a:xfrm>
          <a:custGeom>
            <a:avLst/>
            <a:gdLst>
              <a:gd name="connsiteX0" fmla="*/ 0 w 720000"/>
              <a:gd name="connsiteY0" fmla="*/ 0 h 866510"/>
              <a:gd name="connsiteX1" fmla="*/ 720000 w 720000"/>
              <a:gd name="connsiteY1" fmla="*/ 0 h 866510"/>
              <a:gd name="connsiteX2" fmla="*/ 720000 w 720000"/>
              <a:gd name="connsiteY2" fmla="*/ 866510 h 866510"/>
              <a:gd name="connsiteX3" fmla="*/ 0 w 720000"/>
              <a:gd name="connsiteY3" fmla="*/ 866510 h 866510"/>
              <a:gd name="connsiteX4" fmla="*/ 0 w 720000"/>
              <a:gd name="connsiteY4" fmla="*/ 0 h 8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866510">
                <a:moveTo>
                  <a:pt x="0" y="0"/>
                </a:moveTo>
                <a:lnTo>
                  <a:pt x="720000" y="0"/>
                </a:lnTo>
                <a:lnTo>
                  <a:pt x="720000" y="866510"/>
                </a:lnTo>
                <a:lnTo>
                  <a:pt x="0" y="8665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FF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C0EC295-994E-E389-68CF-9FC699AEC9C7}"/>
              </a:ext>
            </a:extLst>
          </p:cNvPr>
          <p:cNvSpPr/>
          <p:nvPr/>
        </p:nvSpPr>
        <p:spPr>
          <a:xfrm>
            <a:off x="6096000" y="4586842"/>
            <a:ext cx="720000" cy="866510"/>
          </a:xfrm>
          <a:custGeom>
            <a:avLst/>
            <a:gdLst>
              <a:gd name="connsiteX0" fmla="*/ 0 w 720000"/>
              <a:gd name="connsiteY0" fmla="*/ 0 h 866510"/>
              <a:gd name="connsiteX1" fmla="*/ 720000 w 720000"/>
              <a:gd name="connsiteY1" fmla="*/ 0 h 866510"/>
              <a:gd name="connsiteX2" fmla="*/ 720000 w 720000"/>
              <a:gd name="connsiteY2" fmla="*/ 866510 h 866510"/>
              <a:gd name="connsiteX3" fmla="*/ 0 w 720000"/>
              <a:gd name="connsiteY3" fmla="*/ 866510 h 866510"/>
              <a:gd name="connsiteX4" fmla="*/ 0 w 720000"/>
              <a:gd name="connsiteY4" fmla="*/ 0 h 8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866510">
                <a:moveTo>
                  <a:pt x="0" y="0"/>
                </a:moveTo>
                <a:lnTo>
                  <a:pt x="720000" y="0"/>
                </a:lnTo>
                <a:lnTo>
                  <a:pt x="720000" y="866510"/>
                </a:lnTo>
                <a:lnTo>
                  <a:pt x="0" y="8665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FF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6AFC7C-AC0F-02FA-F7F2-F17F8166C95F}"/>
              </a:ext>
            </a:extLst>
          </p:cNvPr>
          <p:cNvSpPr/>
          <p:nvPr/>
        </p:nvSpPr>
        <p:spPr>
          <a:xfrm>
            <a:off x="5342232" y="4586842"/>
            <a:ext cx="720000" cy="866510"/>
          </a:xfrm>
          <a:custGeom>
            <a:avLst/>
            <a:gdLst>
              <a:gd name="connsiteX0" fmla="*/ 0 w 720000"/>
              <a:gd name="connsiteY0" fmla="*/ 0 h 866510"/>
              <a:gd name="connsiteX1" fmla="*/ 720000 w 720000"/>
              <a:gd name="connsiteY1" fmla="*/ 0 h 866510"/>
              <a:gd name="connsiteX2" fmla="*/ 720000 w 720000"/>
              <a:gd name="connsiteY2" fmla="*/ 866510 h 866510"/>
              <a:gd name="connsiteX3" fmla="*/ 0 w 720000"/>
              <a:gd name="connsiteY3" fmla="*/ 866510 h 866510"/>
              <a:gd name="connsiteX4" fmla="*/ 0 w 720000"/>
              <a:gd name="connsiteY4" fmla="*/ 0 h 8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866510">
                <a:moveTo>
                  <a:pt x="0" y="0"/>
                </a:moveTo>
                <a:lnTo>
                  <a:pt x="720000" y="0"/>
                </a:lnTo>
                <a:lnTo>
                  <a:pt x="720000" y="866510"/>
                </a:lnTo>
                <a:lnTo>
                  <a:pt x="0" y="8665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FF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5512222-68DB-3A11-F995-9664A865069B}"/>
              </a:ext>
            </a:extLst>
          </p:cNvPr>
          <p:cNvSpPr/>
          <p:nvPr/>
        </p:nvSpPr>
        <p:spPr>
          <a:xfrm>
            <a:off x="4589925" y="4586842"/>
            <a:ext cx="720000" cy="866510"/>
          </a:xfrm>
          <a:custGeom>
            <a:avLst/>
            <a:gdLst>
              <a:gd name="connsiteX0" fmla="*/ 0 w 720000"/>
              <a:gd name="connsiteY0" fmla="*/ 0 h 866510"/>
              <a:gd name="connsiteX1" fmla="*/ 720000 w 720000"/>
              <a:gd name="connsiteY1" fmla="*/ 0 h 866510"/>
              <a:gd name="connsiteX2" fmla="*/ 720000 w 720000"/>
              <a:gd name="connsiteY2" fmla="*/ 866510 h 866510"/>
              <a:gd name="connsiteX3" fmla="*/ 0 w 720000"/>
              <a:gd name="connsiteY3" fmla="*/ 866510 h 866510"/>
              <a:gd name="connsiteX4" fmla="*/ 0 w 720000"/>
              <a:gd name="connsiteY4" fmla="*/ 0 h 8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866510">
                <a:moveTo>
                  <a:pt x="0" y="0"/>
                </a:moveTo>
                <a:lnTo>
                  <a:pt x="720000" y="0"/>
                </a:lnTo>
                <a:lnTo>
                  <a:pt x="720000" y="866510"/>
                </a:lnTo>
                <a:lnTo>
                  <a:pt x="0" y="8665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FF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47B5ED-C828-32CB-BE4E-94EEB8FBFAD9}"/>
              </a:ext>
            </a:extLst>
          </p:cNvPr>
          <p:cNvSpPr/>
          <p:nvPr/>
        </p:nvSpPr>
        <p:spPr>
          <a:xfrm>
            <a:off x="3823385" y="4586842"/>
            <a:ext cx="720000" cy="866510"/>
          </a:xfrm>
          <a:custGeom>
            <a:avLst/>
            <a:gdLst>
              <a:gd name="connsiteX0" fmla="*/ 0 w 720000"/>
              <a:gd name="connsiteY0" fmla="*/ 0 h 866510"/>
              <a:gd name="connsiteX1" fmla="*/ 720000 w 720000"/>
              <a:gd name="connsiteY1" fmla="*/ 0 h 866510"/>
              <a:gd name="connsiteX2" fmla="*/ 720000 w 720000"/>
              <a:gd name="connsiteY2" fmla="*/ 866510 h 866510"/>
              <a:gd name="connsiteX3" fmla="*/ 0 w 720000"/>
              <a:gd name="connsiteY3" fmla="*/ 866510 h 866510"/>
              <a:gd name="connsiteX4" fmla="*/ 0 w 720000"/>
              <a:gd name="connsiteY4" fmla="*/ 0 h 8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866510">
                <a:moveTo>
                  <a:pt x="0" y="0"/>
                </a:moveTo>
                <a:lnTo>
                  <a:pt x="720000" y="0"/>
                </a:lnTo>
                <a:lnTo>
                  <a:pt x="720000" y="866510"/>
                </a:lnTo>
                <a:lnTo>
                  <a:pt x="0" y="8665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53B096-DBAF-F687-CBCE-88B1AC624E4F}"/>
              </a:ext>
            </a:extLst>
          </p:cNvPr>
          <p:cNvSpPr txBox="1"/>
          <p:nvPr/>
        </p:nvSpPr>
        <p:spPr>
          <a:xfrm>
            <a:off x="3506836" y="1264469"/>
            <a:ext cx="5178328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4000" b="1" kern="1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ESP – NOW Protocol</a:t>
            </a:r>
          </a:p>
        </p:txBody>
      </p:sp>
    </p:spTree>
    <p:extLst>
      <p:ext uri="{BB962C8B-B14F-4D97-AF65-F5344CB8AC3E}">
        <p14:creationId xmlns:p14="http://schemas.microsoft.com/office/powerpoint/2010/main" val="231125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950924-330F-F1A9-7897-85B48695063B}"/>
              </a:ext>
            </a:extLst>
          </p:cNvPr>
          <p:cNvSpPr txBox="1"/>
          <p:nvPr/>
        </p:nvSpPr>
        <p:spPr>
          <a:xfrm>
            <a:off x="1321281" y="2013536"/>
            <a:ext cx="954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Call back functions called during sending and receiving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A3F263-2250-8918-17B2-F7B737B4382D}"/>
              </a:ext>
            </a:extLst>
          </p:cNvPr>
          <p:cNvSpPr/>
          <p:nvPr/>
        </p:nvSpPr>
        <p:spPr>
          <a:xfrm>
            <a:off x="1412111" y="2849439"/>
            <a:ext cx="4182061" cy="3159888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BC5AF4-D5EC-BCC7-8EB5-2E69DF6166A8}"/>
              </a:ext>
            </a:extLst>
          </p:cNvPr>
          <p:cNvSpPr/>
          <p:nvPr/>
        </p:nvSpPr>
        <p:spPr>
          <a:xfrm>
            <a:off x="6688658" y="2864411"/>
            <a:ext cx="4182061" cy="315988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Esp_now_register_rcv_cb</a:t>
            </a:r>
            <a:r>
              <a:rPr lang="en-US" dirty="0">
                <a:solidFill>
                  <a:schemeClr val="bg1"/>
                </a:solidFill>
              </a:rPr>
              <a:t>(&amp;function)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Called when data received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Returns received data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FAA31C-FF81-FAF2-0979-D5C60D086054}"/>
              </a:ext>
            </a:extLst>
          </p:cNvPr>
          <p:cNvSpPr txBox="1"/>
          <p:nvPr/>
        </p:nvSpPr>
        <p:spPr>
          <a:xfrm>
            <a:off x="1516284" y="3274389"/>
            <a:ext cx="407788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Esp_now_register_send_cb(&amp;function)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Called when data 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Returns sent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Returns received status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EF5B0-D759-08F9-1D8B-66B6A3D0ED30}"/>
              </a:ext>
            </a:extLst>
          </p:cNvPr>
          <p:cNvSpPr txBox="1"/>
          <p:nvPr/>
        </p:nvSpPr>
        <p:spPr>
          <a:xfrm>
            <a:off x="3506836" y="1264469"/>
            <a:ext cx="5178328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4000" b="1" kern="1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ESP – NOW Protocol</a:t>
            </a:r>
          </a:p>
        </p:txBody>
      </p:sp>
    </p:spTree>
    <p:extLst>
      <p:ext uri="{BB962C8B-B14F-4D97-AF65-F5344CB8AC3E}">
        <p14:creationId xmlns:p14="http://schemas.microsoft.com/office/powerpoint/2010/main" val="1451526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6240CB97-A550-C165-8F90-0AE52E866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>
            <a:off x="1319516" y="2174881"/>
            <a:ext cx="1735398" cy="308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E812EE1-EB24-E414-E2B1-4E4F6454CFE6}"/>
              </a:ext>
            </a:extLst>
          </p:cNvPr>
          <p:cNvSpPr/>
          <p:nvPr/>
        </p:nvSpPr>
        <p:spPr>
          <a:xfrm>
            <a:off x="3558085" y="2477021"/>
            <a:ext cx="4965539" cy="55558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3736E-2E68-6CB4-890B-7B18507DBC59}"/>
              </a:ext>
            </a:extLst>
          </p:cNvPr>
          <p:cNvSpPr txBox="1"/>
          <p:nvPr/>
        </p:nvSpPr>
        <p:spPr>
          <a:xfrm>
            <a:off x="8527488" y="2447831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0F68D-1EBC-3614-6BAC-10A84B630C2E}"/>
              </a:ext>
            </a:extLst>
          </p:cNvPr>
          <p:cNvSpPr txBox="1"/>
          <p:nvPr/>
        </p:nvSpPr>
        <p:spPr>
          <a:xfrm>
            <a:off x="3558085" y="3132164"/>
            <a:ext cx="6713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Initialize ESP-NOW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Register a callback function upon sending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Add a peer device(receiver MAC address)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Send a message to the peer device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1CD35C-E327-F91A-E480-2A2E449E5957}"/>
              </a:ext>
            </a:extLst>
          </p:cNvPr>
          <p:cNvSpPr txBox="1"/>
          <p:nvPr/>
        </p:nvSpPr>
        <p:spPr>
          <a:xfrm>
            <a:off x="3506836" y="1264469"/>
            <a:ext cx="5178328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4000" b="1" kern="1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ESP – NOW Protocol</a:t>
            </a:r>
          </a:p>
        </p:txBody>
      </p:sp>
    </p:spTree>
    <p:extLst>
      <p:ext uri="{BB962C8B-B14F-4D97-AF65-F5344CB8AC3E}">
        <p14:creationId xmlns:p14="http://schemas.microsoft.com/office/powerpoint/2010/main" val="3914272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unRobotics ESP32-DevkitC Core Development Board at Rs 1532.82 | INTERNET  OF THINGS - IOT, WIRELESS AND ANTENNA in Ahmedabad | ID: 24330769991">
            <a:extLst>
              <a:ext uri="{FF2B5EF4-FFF2-40B4-BE49-F238E27FC236}">
                <a16:creationId xmlns:a16="http://schemas.microsoft.com/office/drawing/2014/main" id="{6240CB97-A550-C165-8F90-0AE52E866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5566" r="29826" b="13895"/>
          <a:stretch/>
        </p:blipFill>
        <p:spPr bwMode="auto">
          <a:xfrm>
            <a:off x="9655424" y="2100277"/>
            <a:ext cx="1735398" cy="308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E812EE1-EB24-E414-E2B1-4E4F6454CFE6}"/>
              </a:ext>
            </a:extLst>
          </p:cNvPr>
          <p:cNvSpPr/>
          <p:nvPr/>
        </p:nvSpPr>
        <p:spPr>
          <a:xfrm>
            <a:off x="3558085" y="2264830"/>
            <a:ext cx="4965539" cy="55558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3736E-2E68-6CB4-890B-7B18507DBC59}"/>
              </a:ext>
            </a:extLst>
          </p:cNvPr>
          <p:cNvSpPr txBox="1"/>
          <p:nvPr/>
        </p:nvSpPr>
        <p:spPr>
          <a:xfrm>
            <a:off x="1871240" y="2235640"/>
            <a:ext cx="2893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Receive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0F68D-1EBC-3614-6BAC-10A84B630C2E}"/>
              </a:ext>
            </a:extLst>
          </p:cNvPr>
          <p:cNvSpPr txBox="1"/>
          <p:nvPr/>
        </p:nvSpPr>
        <p:spPr>
          <a:xfrm>
            <a:off x="1922262" y="3338333"/>
            <a:ext cx="6713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Initialize ESP-NOW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Register a callback function upon receiving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Save message variable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8633CA-AB8A-1944-6D67-88D2C7DC1A49}"/>
              </a:ext>
            </a:extLst>
          </p:cNvPr>
          <p:cNvSpPr txBox="1"/>
          <p:nvPr/>
        </p:nvSpPr>
        <p:spPr>
          <a:xfrm>
            <a:off x="3506836" y="1264469"/>
            <a:ext cx="5178328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4000" b="1" kern="1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ESP – NOW Protocol</a:t>
            </a:r>
          </a:p>
        </p:txBody>
      </p:sp>
    </p:spTree>
    <p:extLst>
      <p:ext uri="{BB962C8B-B14F-4D97-AF65-F5344CB8AC3E}">
        <p14:creationId xmlns:p14="http://schemas.microsoft.com/office/powerpoint/2010/main" val="1095507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6A59E0-D9F7-A45E-C5DF-7BA926E8C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124125"/>
            <a:ext cx="7762183" cy="2754814"/>
            <a:chOff x="7334250" y="0"/>
            <a:chExt cx="4857750" cy="1724025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E62BD90-FDD2-4B6C-34B5-52B1D2081E06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C92931D-4A62-02A5-8D34-A22D3F26D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Esp32 Arduino Lorawan Wi Fi Oled Bluetooth Transparent Background Png ...">
            <a:extLst>
              <a:ext uri="{FF2B5EF4-FFF2-40B4-BE49-F238E27FC236}">
                <a16:creationId xmlns:a16="http://schemas.microsoft.com/office/drawing/2014/main" id="{57D700FB-8C92-A410-D208-4ACDDA66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76442">
            <a:off x="1041416" y="2377181"/>
            <a:ext cx="3205017" cy="2291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D5D22B-83C1-7AE7-5254-BCD7F6006C45}"/>
              </a:ext>
            </a:extLst>
          </p:cNvPr>
          <p:cNvSpPr txBox="1"/>
          <p:nvPr/>
        </p:nvSpPr>
        <p:spPr>
          <a:xfrm>
            <a:off x="-1542463" y="2731457"/>
            <a:ext cx="12532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05</a:t>
            </a:r>
            <a:endParaRPr lang="en-US" sz="6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CDE93-3AA5-223C-C63A-325F14D474F4}"/>
              </a:ext>
            </a:extLst>
          </p:cNvPr>
          <p:cNvSpPr txBox="1"/>
          <p:nvPr/>
        </p:nvSpPr>
        <p:spPr>
          <a:xfrm>
            <a:off x="12887925" y="2823790"/>
            <a:ext cx="29354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Security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FCC20-B1D6-FCD2-09DB-37072617693D}"/>
              </a:ext>
            </a:extLst>
          </p:cNvPr>
          <p:cNvSpPr txBox="1"/>
          <p:nvPr/>
        </p:nvSpPr>
        <p:spPr>
          <a:xfrm>
            <a:off x="5535555" y="1784190"/>
            <a:ext cx="6093306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System Architecture</a:t>
            </a: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What is the components we used in the V2V system?</a:t>
            </a: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>
              <a:spcAft>
                <a:spcPts val="600"/>
              </a:spcAft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V2V Integration with FOTA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cs typeface="Calibri"/>
              </a:rPr>
              <a:t>How do we flash the code using v2v ?</a:t>
            </a:r>
          </a:p>
          <a:p>
            <a:pPr algn="just">
              <a:spcAft>
                <a:spcPts val="600"/>
              </a:spcAft>
            </a:pPr>
            <a:endParaRPr lang="en-US" sz="2000" b="1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>
              <a:spcAft>
                <a:spcPts val="600"/>
              </a:spcAft>
            </a:pPr>
            <a:endParaRPr lang="en-US" sz="2000" b="1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>
              <a:spcAft>
                <a:spcPts val="600"/>
              </a:spcAft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Challenges faced use</a:t>
            </a:r>
            <a:endParaRPr lang="en-US" sz="2000" b="1" dirty="0">
              <a:solidFill>
                <a:schemeClr val="accent3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62149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E62BD90-FDD2-4B6C-34B5-52B1D2081E06}"/>
              </a:ext>
            </a:extLst>
          </p:cNvPr>
          <p:cNvCxnSpPr/>
          <p:nvPr userDrawn="1"/>
        </p:nvCxnSpPr>
        <p:spPr>
          <a:xfrm rot="10800000" flipH="1" flipV="1">
            <a:off x="0" y="5661342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C92931D-4A62-02A5-8D34-A22D3F26D46B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0" y="4124125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>
            <a:extLst>
              <a:ext uri="{FF2B5EF4-FFF2-40B4-BE49-F238E27FC236}">
                <a16:creationId xmlns:a16="http://schemas.microsoft.com/office/drawing/2014/main" id="{366E1BE5-B559-7532-FB52-5807C42FF37C}"/>
              </a:ext>
            </a:extLst>
          </p:cNvPr>
          <p:cNvSpPr txBox="1"/>
          <p:nvPr/>
        </p:nvSpPr>
        <p:spPr>
          <a:xfrm>
            <a:off x="2485589" y="2731457"/>
            <a:ext cx="12532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05</a:t>
            </a:r>
            <a:endParaRPr lang="en-US" sz="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459D7A-7C37-EED6-02D7-3926A8EE7278}"/>
              </a:ext>
            </a:extLst>
          </p:cNvPr>
          <p:cNvSpPr txBox="1"/>
          <p:nvPr/>
        </p:nvSpPr>
        <p:spPr>
          <a:xfrm>
            <a:off x="4582131" y="2823790"/>
            <a:ext cx="29354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Security 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D49F1B1-C90B-8B0C-CC97-C853CC2BC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2473" y="2464577"/>
            <a:ext cx="5610419" cy="3319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3D6901-2AF2-DB9A-81D2-C2E29FDAFF08}"/>
              </a:ext>
            </a:extLst>
          </p:cNvPr>
          <p:cNvSpPr txBox="1"/>
          <p:nvPr/>
        </p:nvSpPr>
        <p:spPr>
          <a:xfrm>
            <a:off x="-6608033" y="1217597"/>
            <a:ext cx="5610419" cy="41703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Calibri"/>
              </a:rPr>
              <a:t>Symmetric Encryption Algorithm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The Advanced Encryption Standard (AES) </a:t>
            </a: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>
              <a:spcAft>
                <a:spcPts val="600"/>
              </a:spcAft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Why AES ?</a:t>
            </a:r>
            <a:endParaRPr lang="en-US" sz="20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just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Security.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Performance.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Resource Efficiency.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4F069-25C4-7F56-7736-142F6AB1C753}"/>
              </a:ext>
            </a:extLst>
          </p:cNvPr>
          <p:cNvGrpSpPr/>
          <p:nvPr/>
        </p:nvGrpSpPr>
        <p:grpSpPr>
          <a:xfrm>
            <a:off x="4429817" y="0"/>
            <a:ext cx="7762183" cy="2754814"/>
            <a:chOff x="4429817" y="0"/>
            <a:chExt cx="7762183" cy="27548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23C2D1-98A7-E607-BAAC-3BBFA97267D2}"/>
                </a:ext>
              </a:extLst>
            </p:cNvPr>
            <p:cNvCxnSpPr/>
            <p:nvPr/>
          </p:nvCxnSpPr>
          <p:spPr>
            <a:xfrm flipH="1" flipV="1">
              <a:off x="4429817" y="0"/>
              <a:ext cx="7762183" cy="1217597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E940B93-03B2-E2C9-5865-3BF148D86B9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5722" y="0"/>
              <a:ext cx="1126278" cy="2754814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040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E62BD90-FDD2-4B6C-34B5-52B1D2081E06}"/>
              </a:ext>
            </a:extLst>
          </p:cNvPr>
          <p:cNvCxnSpPr/>
          <p:nvPr userDrawn="1"/>
        </p:nvCxnSpPr>
        <p:spPr>
          <a:xfrm rot="10800000" flipH="1" flipV="1">
            <a:off x="0" y="5661342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C92931D-4A62-02A5-8D34-A22D3F26D46B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0" y="4124125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D49F1B1-C90B-8B0C-CC97-C853CC2BC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2473" y="2464577"/>
            <a:ext cx="5610419" cy="3319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3D6901-2AF2-DB9A-81D2-C2E29FDAFF08}"/>
              </a:ext>
            </a:extLst>
          </p:cNvPr>
          <p:cNvSpPr txBox="1"/>
          <p:nvPr/>
        </p:nvSpPr>
        <p:spPr>
          <a:xfrm>
            <a:off x="-6608033" y="1217597"/>
            <a:ext cx="5610419" cy="41703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Calibri"/>
              </a:rPr>
              <a:t>Symmetric Encryption Algorithm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The Advanced Encryption Standard (AES) </a:t>
            </a: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>
              <a:spcAft>
                <a:spcPts val="600"/>
              </a:spcAft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Why AES ?</a:t>
            </a:r>
            <a:endParaRPr lang="en-US" sz="20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just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Security.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Performance.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Resource Efficiency.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4F069-25C4-7F56-7736-142F6AB1C753}"/>
              </a:ext>
            </a:extLst>
          </p:cNvPr>
          <p:cNvGrpSpPr/>
          <p:nvPr/>
        </p:nvGrpSpPr>
        <p:grpSpPr>
          <a:xfrm>
            <a:off x="4429817" y="0"/>
            <a:ext cx="7762183" cy="2754814"/>
            <a:chOff x="4429817" y="0"/>
            <a:chExt cx="7762183" cy="27548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23C2D1-98A7-E607-BAAC-3BBFA97267D2}"/>
                </a:ext>
              </a:extLst>
            </p:cNvPr>
            <p:cNvCxnSpPr/>
            <p:nvPr/>
          </p:nvCxnSpPr>
          <p:spPr>
            <a:xfrm flipH="1" flipV="1">
              <a:off x="4429817" y="0"/>
              <a:ext cx="7762183" cy="1217597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E940B93-03B2-E2C9-5865-3BF148D86B9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5722" y="0"/>
              <a:ext cx="1126278" cy="2754814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7F91708-CE08-1051-8E24-6AE2C4D5A993}"/>
              </a:ext>
            </a:extLst>
          </p:cNvPr>
          <p:cNvSpPr txBox="1"/>
          <p:nvPr/>
        </p:nvSpPr>
        <p:spPr>
          <a:xfrm>
            <a:off x="4514851" y="1062875"/>
            <a:ext cx="3418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Problems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EB15FE-D1BC-37F6-FB25-4B2E19075FAA}"/>
              </a:ext>
            </a:extLst>
          </p:cNvPr>
          <p:cNvSpPr txBox="1"/>
          <p:nvPr/>
        </p:nvSpPr>
        <p:spPr>
          <a:xfrm>
            <a:off x="1026358" y="2125750"/>
            <a:ext cx="400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bg1"/>
                </a:solidFill>
              </a:rPr>
              <a:t>Unauthorized Access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bg1"/>
                </a:solidFill>
              </a:rPr>
              <a:t>Data Integrity Attacks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Man-in-the-Middle (MitM) Attacks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8DE0C8-7E14-378F-B554-57F38C126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92" y="3670555"/>
            <a:ext cx="3121474" cy="2754814"/>
          </a:xfrm>
          <a:prstGeom prst="flowChartConnector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1E5864-8C4D-DCEF-68D2-E66049F61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512" y="3670555"/>
            <a:ext cx="3132815" cy="2754814"/>
          </a:xfrm>
          <a:prstGeom prst="flowChartConnector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961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E62BD90-FDD2-4B6C-34B5-52B1D2081E06}"/>
              </a:ext>
            </a:extLst>
          </p:cNvPr>
          <p:cNvCxnSpPr/>
          <p:nvPr userDrawn="1"/>
        </p:nvCxnSpPr>
        <p:spPr>
          <a:xfrm rot="10800000" flipH="1" flipV="1">
            <a:off x="0" y="5661342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C92931D-4A62-02A5-8D34-A22D3F26D46B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0" y="4124125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1029" descr="2024 Volvo S60 Prices, Reviews, and Pictures | Edmunds">
            <a:extLst>
              <a:ext uri="{FF2B5EF4-FFF2-40B4-BE49-F238E27FC236}">
                <a16:creationId xmlns:a16="http://schemas.microsoft.com/office/drawing/2014/main" id="{BF438E77-B34C-7906-44D9-9C7079D5D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t="28286" r="11747" b="35292"/>
          <a:stretch/>
        </p:blipFill>
        <p:spPr bwMode="auto">
          <a:xfrm>
            <a:off x="4156209" y="2384069"/>
            <a:ext cx="2422298" cy="741490"/>
          </a:xfrm>
          <a:custGeom>
            <a:avLst/>
            <a:gdLst/>
            <a:ahLst/>
            <a:cxnLst/>
            <a:rect l="l" t="t" r="r" b="b"/>
            <a:pathLst>
              <a:path w="2422298" h="741490">
                <a:moveTo>
                  <a:pt x="2161576" y="340389"/>
                </a:moveTo>
                <a:cubicBezTo>
                  <a:pt x="2134039" y="340389"/>
                  <a:pt x="2111562" y="350590"/>
                  <a:pt x="2094145" y="370994"/>
                </a:cubicBezTo>
                <a:cubicBezTo>
                  <a:pt x="2076727" y="391397"/>
                  <a:pt x="2068018" y="422334"/>
                  <a:pt x="2068018" y="463804"/>
                </a:cubicBezTo>
                <a:cubicBezTo>
                  <a:pt x="2068018" y="509256"/>
                  <a:pt x="2076561" y="542183"/>
                  <a:pt x="2093647" y="562587"/>
                </a:cubicBezTo>
                <a:cubicBezTo>
                  <a:pt x="2110733" y="582990"/>
                  <a:pt x="2132380" y="593192"/>
                  <a:pt x="2158590" y="593192"/>
                </a:cubicBezTo>
                <a:cubicBezTo>
                  <a:pt x="2182808" y="593192"/>
                  <a:pt x="2203129" y="583156"/>
                  <a:pt x="2219551" y="563084"/>
                </a:cubicBezTo>
                <a:cubicBezTo>
                  <a:pt x="2235973" y="543013"/>
                  <a:pt x="2244184" y="509256"/>
                  <a:pt x="2244184" y="461814"/>
                </a:cubicBezTo>
                <a:cubicBezTo>
                  <a:pt x="2244184" y="420012"/>
                  <a:pt x="2236139" y="389323"/>
                  <a:pt x="2220049" y="369750"/>
                </a:cubicBezTo>
                <a:cubicBezTo>
                  <a:pt x="2203958" y="350176"/>
                  <a:pt x="2184467" y="340389"/>
                  <a:pt x="2161576" y="340389"/>
                </a:cubicBezTo>
                <a:close/>
                <a:moveTo>
                  <a:pt x="1467883" y="328445"/>
                </a:moveTo>
                <a:cubicBezTo>
                  <a:pt x="1438356" y="328445"/>
                  <a:pt x="1413972" y="339808"/>
                  <a:pt x="1394729" y="362534"/>
                </a:cubicBezTo>
                <a:cubicBezTo>
                  <a:pt x="1375487" y="385259"/>
                  <a:pt x="1365866" y="419846"/>
                  <a:pt x="1365866" y="466292"/>
                </a:cubicBezTo>
                <a:cubicBezTo>
                  <a:pt x="1365866" y="513403"/>
                  <a:pt x="1375404" y="548238"/>
                  <a:pt x="1394481" y="570798"/>
                </a:cubicBezTo>
                <a:cubicBezTo>
                  <a:pt x="1413557" y="593358"/>
                  <a:pt x="1437527" y="604638"/>
                  <a:pt x="1466390" y="604638"/>
                </a:cubicBezTo>
                <a:cubicBezTo>
                  <a:pt x="1495585" y="604638"/>
                  <a:pt x="1519555" y="593523"/>
                  <a:pt x="1538300" y="571295"/>
                </a:cubicBezTo>
                <a:cubicBezTo>
                  <a:pt x="1557044" y="549067"/>
                  <a:pt x="1566417" y="513403"/>
                  <a:pt x="1566417" y="464302"/>
                </a:cubicBezTo>
                <a:cubicBezTo>
                  <a:pt x="1566417" y="418519"/>
                  <a:pt x="1556961" y="384430"/>
                  <a:pt x="1538051" y="362036"/>
                </a:cubicBezTo>
                <a:cubicBezTo>
                  <a:pt x="1519140" y="339642"/>
                  <a:pt x="1495751" y="328445"/>
                  <a:pt x="1467883" y="328445"/>
                </a:cubicBezTo>
                <a:close/>
                <a:moveTo>
                  <a:pt x="1464897" y="189105"/>
                </a:moveTo>
                <a:cubicBezTo>
                  <a:pt x="1570730" y="189105"/>
                  <a:pt x="1650684" y="219793"/>
                  <a:pt x="1704762" y="281169"/>
                </a:cubicBezTo>
                <a:cubicBezTo>
                  <a:pt x="1748222" y="330601"/>
                  <a:pt x="1769953" y="391480"/>
                  <a:pt x="1769953" y="463804"/>
                </a:cubicBezTo>
                <a:cubicBezTo>
                  <a:pt x="1769953" y="545086"/>
                  <a:pt x="1742997" y="611687"/>
                  <a:pt x="1689086" y="663608"/>
                </a:cubicBezTo>
                <a:cubicBezTo>
                  <a:pt x="1635174" y="715529"/>
                  <a:pt x="1560611" y="741490"/>
                  <a:pt x="1465395" y="741490"/>
                </a:cubicBezTo>
                <a:cubicBezTo>
                  <a:pt x="1380464" y="741490"/>
                  <a:pt x="1311789" y="719925"/>
                  <a:pt x="1259370" y="676796"/>
                </a:cubicBezTo>
                <a:cubicBezTo>
                  <a:pt x="1195008" y="623382"/>
                  <a:pt x="1162827" y="553380"/>
                  <a:pt x="1162827" y="466790"/>
                </a:cubicBezTo>
                <a:cubicBezTo>
                  <a:pt x="1162827" y="386172"/>
                  <a:pt x="1190032" y="319736"/>
                  <a:pt x="1244441" y="267484"/>
                </a:cubicBezTo>
                <a:cubicBezTo>
                  <a:pt x="1298850" y="215231"/>
                  <a:pt x="1372335" y="189105"/>
                  <a:pt x="1464897" y="189105"/>
                </a:cubicBezTo>
                <a:close/>
                <a:moveTo>
                  <a:pt x="1040970" y="189105"/>
                </a:moveTo>
                <a:cubicBezTo>
                  <a:pt x="1070828" y="189105"/>
                  <a:pt x="1103507" y="198394"/>
                  <a:pt x="1139005" y="216973"/>
                </a:cubicBezTo>
                <a:lnTo>
                  <a:pt x="1076302" y="361290"/>
                </a:lnTo>
                <a:cubicBezTo>
                  <a:pt x="1052415" y="351337"/>
                  <a:pt x="1033505" y="346360"/>
                  <a:pt x="1019571" y="346360"/>
                </a:cubicBezTo>
                <a:cubicBezTo>
                  <a:pt x="993030" y="346360"/>
                  <a:pt x="972460" y="357308"/>
                  <a:pt x="957863" y="379205"/>
                </a:cubicBezTo>
                <a:cubicBezTo>
                  <a:pt x="936962" y="410059"/>
                  <a:pt x="926511" y="467785"/>
                  <a:pt x="926511" y="552385"/>
                </a:cubicBezTo>
                <a:lnTo>
                  <a:pt x="926511" y="729546"/>
                </a:lnTo>
                <a:lnTo>
                  <a:pt x="722975" y="729546"/>
                </a:lnTo>
                <a:lnTo>
                  <a:pt x="722975" y="201048"/>
                </a:lnTo>
                <a:lnTo>
                  <a:pt x="912577" y="201048"/>
                </a:lnTo>
                <a:lnTo>
                  <a:pt x="912577" y="287638"/>
                </a:lnTo>
                <a:cubicBezTo>
                  <a:pt x="930824" y="250149"/>
                  <a:pt x="949652" y="224354"/>
                  <a:pt x="969060" y="210255"/>
                </a:cubicBezTo>
                <a:cubicBezTo>
                  <a:pt x="988468" y="196155"/>
                  <a:pt x="1012438" y="189105"/>
                  <a:pt x="1040970" y="189105"/>
                </a:cubicBezTo>
                <a:close/>
                <a:moveTo>
                  <a:pt x="226429" y="148298"/>
                </a:moveTo>
                <a:lnTo>
                  <a:pt x="226429" y="311028"/>
                </a:lnTo>
                <a:lnTo>
                  <a:pt x="281667" y="311028"/>
                </a:lnTo>
                <a:cubicBezTo>
                  <a:pt x="325128" y="311028"/>
                  <a:pt x="355650" y="303480"/>
                  <a:pt x="373234" y="288385"/>
                </a:cubicBezTo>
                <a:cubicBezTo>
                  <a:pt x="390817" y="273290"/>
                  <a:pt x="399609" y="253964"/>
                  <a:pt x="399609" y="230409"/>
                </a:cubicBezTo>
                <a:cubicBezTo>
                  <a:pt x="399609" y="207518"/>
                  <a:pt x="391978" y="188109"/>
                  <a:pt x="376717" y="172185"/>
                </a:cubicBezTo>
                <a:cubicBezTo>
                  <a:pt x="361456" y="156260"/>
                  <a:pt x="332758" y="148298"/>
                  <a:pt x="290625" y="148298"/>
                </a:cubicBezTo>
                <a:close/>
                <a:moveTo>
                  <a:pt x="1864980" y="0"/>
                </a:moveTo>
                <a:lnTo>
                  <a:pt x="2069511" y="0"/>
                </a:lnTo>
                <a:lnTo>
                  <a:pt x="2069511" y="252803"/>
                </a:lnTo>
                <a:cubicBezTo>
                  <a:pt x="2089749" y="231570"/>
                  <a:pt x="2112723" y="215646"/>
                  <a:pt x="2138435" y="205029"/>
                </a:cubicBezTo>
                <a:cubicBezTo>
                  <a:pt x="2164147" y="194413"/>
                  <a:pt x="2192595" y="189105"/>
                  <a:pt x="2223781" y="189105"/>
                </a:cubicBezTo>
                <a:cubicBezTo>
                  <a:pt x="2288143" y="189105"/>
                  <a:pt x="2341391" y="212245"/>
                  <a:pt x="2383525" y="258526"/>
                </a:cubicBezTo>
                <a:cubicBezTo>
                  <a:pt x="2394059" y="270096"/>
                  <a:pt x="2403276" y="282926"/>
                  <a:pt x="2411176" y="297016"/>
                </a:cubicBezTo>
                <a:lnTo>
                  <a:pt x="2422298" y="322948"/>
                </a:lnTo>
                <a:lnTo>
                  <a:pt x="2422298" y="595791"/>
                </a:lnTo>
                <a:lnTo>
                  <a:pt x="2417862" y="610360"/>
                </a:lnTo>
                <a:cubicBezTo>
                  <a:pt x="2398620" y="654319"/>
                  <a:pt x="2371996" y="687163"/>
                  <a:pt x="2337990" y="708894"/>
                </a:cubicBezTo>
                <a:cubicBezTo>
                  <a:pt x="2303985" y="730624"/>
                  <a:pt x="2266247" y="741490"/>
                  <a:pt x="2224776" y="741490"/>
                </a:cubicBezTo>
                <a:cubicBezTo>
                  <a:pt x="2189278" y="741490"/>
                  <a:pt x="2156765" y="733859"/>
                  <a:pt x="2127238" y="718598"/>
                </a:cubicBezTo>
                <a:cubicBezTo>
                  <a:pt x="2105010" y="706655"/>
                  <a:pt x="2080791" y="684261"/>
                  <a:pt x="2054582" y="651416"/>
                </a:cubicBezTo>
                <a:lnTo>
                  <a:pt x="2054582" y="729546"/>
                </a:lnTo>
                <a:lnTo>
                  <a:pt x="1864980" y="729546"/>
                </a:lnTo>
                <a:close/>
                <a:moveTo>
                  <a:pt x="0" y="0"/>
                </a:moveTo>
                <a:lnTo>
                  <a:pt x="374726" y="0"/>
                </a:lnTo>
                <a:cubicBezTo>
                  <a:pt x="456340" y="0"/>
                  <a:pt x="517467" y="19408"/>
                  <a:pt x="558108" y="58224"/>
                </a:cubicBezTo>
                <a:cubicBezTo>
                  <a:pt x="598749" y="97040"/>
                  <a:pt x="619070" y="152279"/>
                  <a:pt x="619070" y="223940"/>
                </a:cubicBezTo>
                <a:cubicBezTo>
                  <a:pt x="619070" y="297591"/>
                  <a:pt x="596925" y="355152"/>
                  <a:pt x="552634" y="396622"/>
                </a:cubicBezTo>
                <a:cubicBezTo>
                  <a:pt x="508344" y="438093"/>
                  <a:pt x="440747" y="458828"/>
                  <a:pt x="349844" y="458828"/>
                </a:cubicBezTo>
                <a:lnTo>
                  <a:pt x="226429" y="458828"/>
                </a:lnTo>
                <a:lnTo>
                  <a:pt x="226429" y="729546"/>
                </a:lnTo>
                <a:lnTo>
                  <a:pt x="0" y="729546"/>
                </a:ln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1026" descr="Mercedes-Benz GLS Price - Features, Images, Colours &amp; Reviews">
            <a:extLst>
              <a:ext uri="{FF2B5EF4-FFF2-40B4-BE49-F238E27FC236}">
                <a16:creationId xmlns:a16="http://schemas.microsoft.com/office/drawing/2014/main" id="{5953B943-44CF-E26E-DF61-AF2C56E68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4" t="36847" r="37665" b="44625"/>
          <a:stretch/>
        </p:blipFill>
        <p:spPr bwMode="auto">
          <a:xfrm>
            <a:off x="4156209" y="3538100"/>
            <a:ext cx="2752232" cy="753931"/>
          </a:xfrm>
          <a:custGeom>
            <a:avLst/>
            <a:gdLst/>
            <a:ahLst/>
            <a:cxnLst/>
            <a:rect l="l" t="t" r="r" b="b"/>
            <a:pathLst>
              <a:path w="2752232" h="753931">
                <a:moveTo>
                  <a:pt x="1055819" y="321478"/>
                </a:moveTo>
                <a:cubicBezTo>
                  <a:pt x="1023638" y="321478"/>
                  <a:pt x="997926" y="334251"/>
                  <a:pt x="978684" y="359797"/>
                </a:cubicBezTo>
                <a:cubicBezTo>
                  <a:pt x="966409" y="375721"/>
                  <a:pt x="958612" y="399442"/>
                  <a:pt x="955295" y="430960"/>
                </a:cubicBezTo>
                <a:lnTo>
                  <a:pt x="1154850" y="430960"/>
                </a:lnTo>
                <a:cubicBezTo>
                  <a:pt x="1150869" y="391812"/>
                  <a:pt x="1140335" y="363778"/>
                  <a:pt x="1123250" y="346858"/>
                </a:cubicBezTo>
                <a:cubicBezTo>
                  <a:pt x="1106164" y="329938"/>
                  <a:pt x="1083687" y="321478"/>
                  <a:pt x="1055819" y="321478"/>
                </a:cubicBezTo>
                <a:close/>
                <a:moveTo>
                  <a:pt x="1857942" y="213489"/>
                </a:moveTo>
                <a:lnTo>
                  <a:pt x="2060483" y="213489"/>
                </a:lnTo>
                <a:lnTo>
                  <a:pt x="2060483" y="741987"/>
                </a:lnTo>
                <a:lnTo>
                  <a:pt x="1857942" y="741987"/>
                </a:lnTo>
                <a:close/>
                <a:moveTo>
                  <a:pt x="2573080" y="201546"/>
                </a:moveTo>
                <a:cubicBezTo>
                  <a:pt x="2629148" y="201546"/>
                  <a:pt x="2673023" y="218217"/>
                  <a:pt x="2704706" y="251559"/>
                </a:cubicBezTo>
                <a:cubicBezTo>
                  <a:pt x="2736390" y="284901"/>
                  <a:pt x="2752232" y="336407"/>
                  <a:pt x="2752232" y="406077"/>
                </a:cubicBezTo>
                <a:lnTo>
                  <a:pt x="2752232" y="741987"/>
                </a:lnTo>
                <a:lnTo>
                  <a:pt x="2548695" y="741987"/>
                </a:lnTo>
                <a:lnTo>
                  <a:pt x="2548695" y="451363"/>
                </a:lnTo>
                <a:cubicBezTo>
                  <a:pt x="2548695" y="418187"/>
                  <a:pt x="2542558" y="394715"/>
                  <a:pt x="2530282" y="380946"/>
                </a:cubicBezTo>
                <a:cubicBezTo>
                  <a:pt x="2518007" y="367178"/>
                  <a:pt x="2500755" y="360294"/>
                  <a:pt x="2478527" y="360294"/>
                </a:cubicBezTo>
                <a:cubicBezTo>
                  <a:pt x="2453977" y="360294"/>
                  <a:pt x="2434071" y="369584"/>
                  <a:pt x="2418810" y="388162"/>
                </a:cubicBezTo>
                <a:cubicBezTo>
                  <a:pt x="2403549" y="406741"/>
                  <a:pt x="2395918" y="440083"/>
                  <a:pt x="2395918" y="488189"/>
                </a:cubicBezTo>
                <a:lnTo>
                  <a:pt x="2395918" y="741987"/>
                </a:lnTo>
                <a:lnTo>
                  <a:pt x="2193377" y="741987"/>
                </a:lnTo>
                <a:lnTo>
                  <a:pt x="2193377" y="213489"/>
                </a:lnTo>
                <a:lnTo>
                  <a:pt x="2381984" y="213489"/>
                </a:lnTo>
                <a:lnTo>
                  <a:pt x="2381984" y="299582"/>
                </a:lnTo>
                <a:cubicBezTo>
                  <a:pt x="2410184" y="264415"/>
                  <a:pt x="2438716" y="239284"/>
                  <a:pt x="2467579" y="224189"/>
                </a:cubicBezTo>
                <a:cubicBezTo>
                  <a:pt x="2496442" y="209093"/>
                  <a:pt x="2531609" y="201546"/>
                  <a:pt x="2573080" y="201546"/>
                </a:cubicBezTo>
                <a:close/>
                <a:moveTo>
                  <a:pt x="1047359" y="201546"/>
                </a:moveTo>
                <a:cubicBezTo>
                  <a:pt x="1123001" y="201546"/>
                  <a:pt x="1182718" y="212992"/>
                  <a:pt x="1226511" y="235883"/>
                </a:cubicBezTo>
                <a:cubicBezTo>
                  <a:pt x="1270303" y="258775"/>
                  <a:pt x="1303646" y="291951"/>
                  <a:pt x="1326537" y="335412"/>
                </a:cubicBezTo>
                <a:cubicBezTo>
                  <a:pt x="1349429" y="378873"/>
                  <a:pt x="1360875" y="435438"/>
                  <a:pt x="1360875" y="505109"/>
                </a:cubicBezTo>
                <a:lnTo>
                  <a:pt x="1360875" y="528000"/>
                </a:lnTo>
                <a:lnTo>
                  <a:pt x="954797" y="528000"/>
                </a:lnTo>
                <a:cubicBezTo>
                  <a:pt x="958446" y="560513"/>
                  <a:pt x="967238" y="584732"/>
                  <a:pt x="981172" y="600656"/>
                </a:cubicBezTo>
                <a:cubicBezTo>
                  <a:pt x="1000746" y="623548"/>
                  <a:pt x="1026292" y="634994"/>
                  <a:pt x="1057809" y="634994"/>
                </a:cubicBezTo>
                <a:cubicBezTo>
                  <a:pt x="1077715" y="634994"/>
                  <a:pt x="1096626" y="630017"/>
                  <a:pt x="1114541" y="620064"/>
                </a:cubicBezTo>
                <a:cubicBezTo>
                  <a:pt x="1125489" y="613761"/>
                  <a:pt x="1137267" y="602647"/>
                  <a:pt x="1149874" y="586722"/>
                </a:cubicBezTo>
                <a:lnTo>
                  <a:pt x="1349429" y="605135"/>
                </a:lnTo>
                <a:cubicBezTo>
                  <a:pt x="1318907" y="658217"/>
                  <a:pt x="1282081" y="696287"/>
                  <a:pt x="1238952" y="719344"/>
                </a:cubicBezTo>
                <a:cubicBezTo>
                  <a:pt x="1195823" y="742402"/>
                  <a:pt x="1133949" y="753931"/>
                  <a:pt x="1053331" y="753931"/>
                </a:cubicBezTo>
                <a:cubicBezTo>
                  <a:pt x="983329" y="753931"/>
                  <a:pt x="928256" y="744061"/>
                  <a:pt x="888113" y="724321"/>
                </a:cubicBezTo>
                <a:cubicBezTo>
                  <a:pt x="847970" y="704581"/>
                  <a:pt x="814710" y="673229"/>
                  <a:pt x="788335" y="630266"/>
                </a:cubicBezTo>
                <a:cubicBezTo>
                  <a:pt x="761960" y="587303"/>
                  <a:pt x="748772" y="536792"/>
                  <a:pt x="748772" y="478733"/>
                </a:cubicBezTo>
                <a:cubicBezTo>
                  <a:pt x="748772" y="396125"/>
                  <a:pt x="775230" y="329274"/>
                  <a:pt x="828147" y="278183"/>
                </a:cubicBezTo>
                <a:cubicBezTo>
                  <a:pt x="881063" y="227091"/>
                  <a:pt x="954134" y="201546"/>
                  <a:pt x="1047359" y="201546"/>
                </a:cubicBezTo>
                <a:close/>
                <a:moveTo>
                  <a:pt x="225432" y="177659"/>
                </a:moveTo>
                <a:lnTo>
                  <a:pt x="225432" y="576272"/>
                </a:lnTo>
                <a:lnTo>
                  <a:pt x="280671" y="576272"/>
                </a:lnTo>
                <a:cubicBezTo>
                  <a:pt x="327781" y="576272"/>
                  <a:pt x="361289" y="571046"/>
                  <a:pt x="381195" y="560596"/>
                </a:cubicBezTo>
                <a:cubicBezTo>
                  <a:pt x="401101" y="550145"/>
                  <a:pt x="416693" y="531898"/>
                  <a:pt x="427973" y="505855"/>
                </a:cubicBezTo>
                <a:cubicBezTo>
                  <a:pt x="439253" y="479812"/>
                  <a:pt x="444893" y="437595"/>
                  <a:pt x="444893" y="379205"/>
                </a:cubicBezTo>
                <a:cubicBezTo>
                  <a:pt x="444893" y="301904"/>
                  <a:pt x="432286" y="248988"/>
                  <a:pt x="407072" y="220456"/>
                </a:cubicBezTo>
                <a:cubicBezTo>
                  <a:pt x="381858" y="191924"/>
                  <a:pt x="340056" y="177659"/>
                  <a:pt x="281666" y="177659"/>
                </a:cubicBezTo>
                <a:close/>
                <a:moveTo>
                  <a:pt x="1857942" y="12441"/>
                </a:moveTo>
                <a:lnTo>
                  <a:pt x="2060483" y="12441"/>
                </a:lnTo>
                <a:lnTo>
                  <a:pt x="2060483" y="150288"/>
                </a:lnTo>
                <a:lnTo>
                  <a:pt x="1857942" y="150288"/>
                </a:lnTo>
                <a:close/>
                <a:moveTo>
                  <a:pt x="0" y="12441"/>
                </a:moveTo>
                <a:lnTo>
                  <a:pt x="334914" y="12441"/>
                </a:lnTo>
                <a:cubicBezTo>
                  <a:pt x="400935" y="12441"/>
                  <a:pt x="454266" y="21398"/>
                  <a:pt x="494906" y="39314"/>
                </a:cubicBezTo>
                <a:cubicBezTo>
                  <a:pt x="535547" y="57229"/>
                  <a:pt x="569138" y="82940"/>
                  <a:pt x="595679" y="116449"/>
                </a:cubicBezTo>
                <a:cubicBezTo>
                  <a:pt x="622220" y="149957"/>
                  <a:pt x="641463" y="188939"/>
                  <a:pt x="653406" y="233395"/>
                </a:cubicBezTo>
                <a:cubicBezTo>
                  <a:pt x="665350" y="277851"/>
                  <a:pt x="671321" y="324961"/>
                  <a:pt x="671321" y="374726"/>
                </a:cubicBezTo>
                <a:cubicBezTo>
                  <a:pt x="671321" y="452690"/>
                  <a:pt x="662447" y="513154"/>
                  <a:pt x="644697" y="556117"/>
                </a:cubicBezTo>
                <a:cubicBezTo>
                  <a:pt x="626948" y="599080"/>
                  <a:pt x="602315" y="635077"/>
                  <a:pt x="570797" y="664106"/>
                </a:cubicBezTo>
                <a:cubicBezTo>
                  <a:pt x="539280" y="693135"/>
                  <a:pt x="505440" y="712460"/>
                  <a:pt x="469278" y="722081"/>
                </a:cubicBezTo>
                <a:cubicBezTo>
                  <a:pt x="419845" y="735352"/>
                  <a:pt x="375057" y="741987"/>
                  <a:pt x="334914" y="741987"/>
                </a:cubicBezTo>
                <a:lnTo>
                  <a:pt x="0" y="741987"/>
                </a:lnTo>
                <a:close/>
                <a:moveTo>
                  <a:pt x="1660931" y="0"/>
                </a:moveTo>
                <a:cubicBezTo>
                  <a:pt x="1696429" y="0"/>
                  <a:pt x="1748018" y="4147"/>
                  <a:pt x="1815698" y="12441"/>
                </a:cubicBezTo>
                <a:lnTo>
                  <a:pt x="1793304" y="134861"/>
                </a:lnTo>
                <a:cubicBezTo>
                  <a:pt x="1769085" y="130880"/>
                  <a:pt x="1749511" y="128890"/>
                  <a:pt x="1734582" y="128890"/>
                </a:cubicBezTo>
                <a:cubicBezTo>
                  <a:pt x="1716335" y="128890"/>
                  <a:pt x="1703230" y="131958"/>
                  <a:pt x="1695268" y="138096"/>
                </a:cubicBezTo>
                <a:cubicBezTo>
                  <a:pt x="1687306" y="144234"/>
                  <a:pt x="1681666" y="153938"/>
                  <a:pt x="1678348" y="167208"/>
                </a:cubicBezTo>
                <a:cubicBezTo>
                  <a:pt x="1676689" y="174507"/>
                  <a:pt x="1675860" y="189934"/>
                  <a:pt x="1675860" y="213489"/>
                </a:cubicBezTo>
                <a:lnTo>
                  <a:pt x="1772403" y="213489"/>
                </a:lnTo>
                <a:lnTo>
                  <a:pt x="1772403" y="361787"/>
                </a:lnTo>
                <a:lnTo>
                  <a:pt x="1675860" y="361787"/>
                </a:lnTo>
                <a:lnTo>
                  <a:pt x="1675860" y="741987"/>
                </a:lnTo>
                <a:lnTo>
                  <a:pt x="1472821" y="741987"/>
                </a:lnTo>
                <a:lnTo>
                  <a:pt x="1472821" y="361787"/>
                </a:lnTo>
                <a:lnTo>
                  <a:pt x="1397179" y="361787"/>
                </a:lnTo>
                <a:lnTo>
                  <a:pt x="1397179" y="213489"/>
                </a:lnTo>
                <a:lnTo>
                  <a:pt x="1472821" y="213489"/>
                </a:lnTo>
                <a:lnTo>
                  <a:pt x="1472821" y="189602"/>
                </a:lnTo>
                <a:cubicBezTo>
                  <a:pt x="1472821" y="168038"/>
                  <a:pt x="1475144" y="144317"/>
                  <a:pt x="1479788" y="118439"/>
                </a:cubicBezTo>
                <a:cubicBezTo>
                  <a:pt x="1484433" y="92562"/>
                  <a:pt x="1493142" y="71412"/>
                  <a:pt x="1505915" y="54989"/>
                </a:cubicBezTo>
                <a:cubicBezTo>
                  <a:pt x="1518687" y="38567"/>
                  <a:pt x="1536602" y="25297"/>
                  <a:pt x="1559660" y="15178"/>
                </a:cubicBezTo>
                <a:cubicBezTo>
                  <a:pt x="1582718" y="5059"/>
                  <a:pt x="1616474" y="0"/>
                  <a:pt x="1660931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1028" descr="2024 Tesla Model X Review, Pricing, &amp; Pictures | U.S. News">
            <a:extLst>
              <a:ext uri="{FF2B5EF4-FFF2-40B4-BE49-F238E27FC236}">
                <a16:creationId xmlns:a16="http://schemas.microsoft.com/office/drawing/2014/main" id="{1BE6F78E-7C4F-1C03-A260-3218FC568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54263" r="32270" b="22579"/>
          <a:stretch/>
        </p:blipFill>
        <p:spPr bwMode="auto">
          <a:xfrm>
            <a:off x="6686733" y="2401745"/>
            <a:ext cx="1910456" cy="741490"/>
          </a:xfrm>
          <a:custGeom>
            <a:avLst/>
            <a:gdLst/>
            <a:ahLst/>
            <a:cxnLst/>
            <a:rect l="l" t="t" r="r" b="b"/>
            <a:pathLst>
              <a:path w="1910456" h="741490">
                <a:moveTo>
                  <a:pt x="617600" y="309037"/>
                </a:moveTo>
                <a:cubicBezTo>
                  <a:pt x="585419" y="309037"/>
                  <a:pt x="559707" y="321810"/>
                  <a:pt x="540465" y="347356"/>
                </a:cubicBezTo>
                <a:cubicBezTo>
                  <a:pt x="528190" y="363280"/>
                  <a:pt x="520393" y="387001"/>
                  <a:pt x="517076" y="418519"/>
                </a:cubicBezTo>
                <a:lnTo>
                  <a:pt x="716631" y="418519"/>
                </a:lnTo>
                <a:cubicBezTo>
                  <a:pt x="712650" y="379371"/>
                  <a:pt x="702116" y="351337"/>
                  <a:pt x="685031" y="334417"/>
                </a:cubicBezTo>
                <a:cubicBezTo>
                  <a:pt x="667945" y="317497"/>
                  <a:pt x="645468" y="309037"/>
                  <a:pt x="617600" y="309037"/>
                </a:cubicBezTo>
                <a:close/>
                <a:moveTo>
                  <a:pt x="1385706" y="189105"/>
                </a:moveTo>
                <a:cubicBezTo>
                  <a:pt x="1427902" y="189105"/>
                  <a:pt x="1461293" y="196569"/>
                  <a:pt x="1485880" y="211499"/>
                </a:cubicBezTo>
                <a:cubicBezTo>
                  <a:pt x="1510467" y="226428"/>
                  <a:pt x="1530567" y="248656"/>
                  <a:pt x="1546181" y="278183"/>
                </a:cubicBezTo>
                <a:cubicBezTo>
                  <a:pt x="1577988" y="243680"/>
                  <a:pt x="1606979" y="220208"/>
                  <a:pt x="1633152" y="207766"/>
                </a:cubicBezTo>
                <a:cubicBezTo>
                  <a:pt x="1659325" y="195325"/>
                  <a:pt x="1691627" y="189105"/>
                  <a:pt x="1730060" y="189105"/>
                </a:cubicBezTo>
                <a:cubicBezTo>
                  <a:pt x="1786714" y="189105"/>
                  <a:pt x="1830943" y="205942"/>
                  <a:pt x="1862748" y="239616"/>
                </a:cubicBezTo>
                <a:cubicBezTo>
                  <a:pt x="1894553" y="273290"/>
                  <a:pt x="1910456" y="325957"/>
                  <a:pt x="1910456" y="397618"/>
                </a:cubicBezTo>
                <a:lnTo>
                  <a:pt x="1910456" y="729546"/>
                </a:lnTo>
                <a:lnTo>
                  <a:pt x="1707417" y="729546"/>
                </a:lnTo>
                <a:lnTo>
                  <a:pt x="1707417" y="428472"/>
                </a:lnTo>
                <a:cubicBezTo>
                  <a:pt x="1707417" y="404585"/>
                  <a:pt x="1702788" y="386835"/>
                  <a:pt x="1693530" y="375224"/>
                </a:cubicBezTo>
                <a:cubicBezTo>
                  <a:pt x="1679974" y="356977"/>
                  <a:pt x="1663114" y="347853"/>
                  <a:pt x="1642949" y="347853"/>
                </a:cubicBezTo>
                <a:cubicBezTo>
                  <a:pt x="1619145" y="347853"/>
                  <a:pt x="1599969" y="356479"/>
                  <a:pt x="1585421" y="373731"/>
                </a:cubicBezTo>
                <a:cubicBezTo>
                  <a:pt x="1570872" y="390982"/>
                  <a:pt x="1563598" y="418685"/>
                  <a:pt x="1563598" y="456837"/>
                </a:cubicBezTo>
                <a:lnTo>
                  <a:pt x="1563598" y="729546"/>
                </a:lnTo>
                <a:lnTo>
                  <a:pt x="1360559" y="729546"/>
                </a:lnTo>
                <a:lnTo>
                  <a:pt x="1360559" y="438424"/>
                </a:lnTo>
                <a:cubicBezTo>
                  <a:pt x="1360559" y="415201"/>
                  <a:pt x="1359227" y="399442"/>
                  <a:pt x="1356563" y="391148"/>
                </a:cubicBezTo>
                <a:cubicBezTo>
                  <a:pt x="1352234" y="377878"/>
                  <a:pt x="1344744" y="367178"/>
                  <a:pt x="1334091" y="359050"/>
                </a:cubicBezTo>
                <a:cubicBezTo>
                  <a:pt x="1323438" y="350922"/>
                  <a:pt x="1310956" y="346858"/>
                  <a:pt x="1296643" y="346858"/>
                </a:cubicBezTo>
                <a:cubicBezTo>
                  <a:pt x="1273337" y="346858"/>
                  <a:pt x="1254193" y="355650"/>
                  <a:pt x="1239212" y="373233"/>
                </a:cubicBezTo>
                <a:cubicBezTo>
                  <a:pt x="1224231" y="390816"/>
                  <a:pt x="1216740" y="419680"/>
                  <a:pt x="1216740" y="459823"/>
                </a:cubicBezTo>
                <a:lnTo>
                  <a:pt x="1216740" y="729546"/>
                </a:lnTo>
                <a:lnTo>
                  <a:pt x="1013701" y="729546"/>
                </a:lnTo>
                <a:lnTo>
                  <a:pt x="1013701" y="201048"/>
                </a:lnTo>
                <a:lnTo>
                  <a:pt x="1202806" y="201048"/>
                </a:lnTo>
                <a:lnTo>
                  <a:pt x="1202806" y="278183"/>
                </a:lnTo>
                <a:cubicBezTo>
                  <a:pt x="1230052" y="246002"/>
                  <a:pt x="1257546" y="223110"/>
                  <a:pt x="1285287" y="209508"/>
                </a:cubicBezTo>
                <a:cubicBezTo>
                  <a:pt x="1313028" y="195906"/>
                  <a:pt x="1346501" y="189105"/>
                  <a:pt x="1385706" y="189105"/>
                </a:cubicBezTo>
                <a:close/>
                <a:moveTo>
                  <a:pt x="609140" y="189105"/>
                </a:moveTo>
                <a:cubicBezTo>
                  <a:pt x="684782" y="189105"/>
                  <a:pt x="744499" y="200551"/>
                  <a:pt x="788292" y="223442"/>
                </a:cubicBezTo>
                <a:cubicBezTo>
                  <a:pt x="832084" y="246334"/>
                  <a:pt x="865427" y="279510"/>
                  <a:pt x="888318" y="322971"/>
                </a:cubicBezTo>
                <a:cubicBezTo>
                  <a:pt x="911210" y="366432"/>
                  <a:pt x="922656" y="422998"/>
                  <a:pt x="922656" y="492668"/>
                </a:cubicBezTo>
                <a:lnTo>
                  <a:pt x="922656" y="515559"/>
                </a:lnTo>
                <a:lnTo>
                  <a:pt x="516578" y="515559"/>
                </a:lnTo>
                <a:cubicBezTo>
                  <a:pt x="520228" y="548072"/>
                  <a:pt x="529019" y="572291"/>
                  <a:pt x="542953" y="588215"/>
                </a:cubicBezTo>
                <a:cubicBezTo>
                  <a:pt x="562527" y="611107"/>
                  <a:pt x="588073" y="622553"/>
                  <a:pt x="619591" y="622553"/>
                </a:cubicBezTo>
                <a:cubicBezTo>
                  <a:pt x="639496" y="622553"/>
                  <a:pt x="658407" y="617576"/>
                  <a:pt x="676322" y="607623"/>
                </a:cubicBezTo>
                <a:cubicBezTo>
                  <a:pt x="687270" y="601320"/>
                  <a:pt x="699048" y="590206"/>
                  <a:pt x="711655" y="574281"/>
                </a:cubicBezTo>
                <a:lnTo>
                  <a:pt x="911210" y="592694"/>
                </a:lnTo>
                <a:cubicBezTo>
                  <a:pt x="880688" y="645776"/>
                  <a:pt x="843862" y="683846"/>
                  <a:pt x="800733" y="706903"/>
                </a:cubicBezTo>
                <a:cubicBezTo>
                  <a:pt x="757604" y="729961"/>
                  <a:pt x="695730" y="741490"/>
                  <a:pt x="615112" y="741490"/>
                </a:cubicBezTo>
                <a:cubicBezTo>
                  <a:pt x="545110" y="741490"/>
                  <a:pt x="490037" y="731620"/>
                  <a:pt x="449894" y="711880"/>
                </a:cubicBezTo>
                <a:cubicBezTo>
                  <a:pt x="409751" y="692140"/>
                  <a:pt x="376491" y="660788"/>
                  <a:pt x="350116" y="617825"/>
                </a:cubicBezTo>
                <a:cubicBezTo>
                  <a:pt x="323741" y="574862"/>
                  <a:pt x="310554" y="524351"/>
                  <a:pt x="310554" y="466293"/>
                </a:cubicBezTo>
                <a:cubicBezTo>
                  <a:pt x="310554" y="383684"/>
                  <a:pt x="337012" y="316833"/>
                  <a:pt x="389928" y="265742"/>
                </a:cubicBezTo>
                <a:cubicBezTo>
                  <a:pt x="442844" y="214651"/>
                  <a:pt x="515915" y="189105"/>
                  <a:pt x="609140" y="189105"/>
                </a:cubicBezTo>
                <a:close/>
                <a:moveTo>
                  <a:pt x="0" y="0"/>
                </a:moveTo>
                <a:lnTo>
                  <a:pt x="203039" y="0"/>
                </a:lnTo>
                <a:lnTo>
                  <a:pt x="203039" y="729546"/>
                </a:lnTo>
                <a:lnTo>
                  <a:pt x="0" y="729546"/>
                </a:ln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2024 Toyota RAV4 Prices, Reviews, and Pictures | Edmunds">
            <a:extLst>
              <a:ext uri="{FF2B5EF4-FFF2-40B4-BE49-F238E27FC236}">
                <a16:creationId xmlns:a16="http://schemas.microsoft.com/office/drawing/2014/main" id="{62CD06B2-AC91-504C-1E80-C0E59FF54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0" t="34413" r="15408" b="45339"/>
          <a:stretch/>
        </p:blipFill>
        <p:spPr bwMode="auto">
          <a:xfrm>
            <a:off x="6986498" y="3568217"/>
            <a:ext cx="2361140" cy="741490"/>
          </a:xfrm>
          <a:custGeom>
            <a:avLst/>
            <a:gdLst/>
            <a:ahLst/>
            <a:cxnLst/>
            <a:rect l="l" t="t" r="r" b="b"/>
            <a:pathLst>
              <a:path w="2361140" h="741490">
                <a:moveTo>
                  <a:pt x="1406184" y="328445"/>
                </a:moveTo>
                <a:cubicBezTo>
                  <a:pt x="1376657" y="328445"/>
                  <a:pt x="1352272" y="339808"/>
                  <a:pt x="1333030" y="362534"/>
                </a:cubicBezTo>
                <a:cubicBezTo>
                  <a:pt x="1313788" y="385259"/>
                  <a:pt x="1304167" y="419846"/>
                  <a:pt x="1304167" y="466293"/>
                </a:cubicBezTo>
                <a:cubicBezTo>
                  <a:pt x="1304167" y="513403"/>
                  <a:pt x="1313705" y="548238"/>
                  <a:pt x="1332781" y="570798"/>
                </a:cubicBezTo>
                <a:cubicBezTo>
                  <a:pt x="1351858" y="593358"/>
                  <a:pt x="1375828" y="604638"/>
                  <a:pt x="1404691" y="604638"/>
                </a:cubicBezTo>
                <a:cubicBezTo>
                  <a:pt x="1433886" y="604638"/>
                  <a:pt x="1457856" y="593524"/>
                  <a:pt x="1476600" y="571295"/>
                </a:cubicBezTo>
                <a:cubicBezTo>
                  <a:pt x="1495345" y="549067"/>
                  <a:pt x="1504717" y="513403"/>
                  <a:pt x="1504717" y="464302"/>
                </a:cubicBezTo>
                <a:cubicBezTo>
                  <a:pt x="1504717" y="418519"/>
                  <a:pt x="1495262" y="384430"/>
                  <a:pt x="1476352" y="362036"/>
                </a:cubicBezTo>
                <a:cubicBezTo>
                  <a:pt x="1457441" y="339642"/>
                  <a:pt x="1434052" y="328445"/>
                  <a:pt x="1406184" y="328445"/>
                </a:cubicBezTo>
                <a:close/>
                <a:moveTo>
                  <a:pt x="790575" y="201048"/>
                </a:moveTo>
                <a:lnTo>
                  <a:pt x="993116" y="201048"/>
                </a:lnTo>
                <a:lnTo>
                  <a:pt x="993116" y="729546"/>
                </a:lnTo>
                <a:lnTo>
                  <a:pt x="790575" y="729546"/>
                </a:lnTo>
                <a:close/>
                <a:moveTo>
                  <a:pt x="0" y="201048"/>
                </a:moveTo>
                <a:lnTo>
                  <a:pt x="202541" y="201048"/>
                </a:lnTo>
                <a:lnTo>
                  <a:pt x="202541" y="729546"/>
                </a:lnTo>
                <a:lnTo>
                  <a:pt x="0" y="729546"/>
                </a:lnTo>
                <a:close/>
                <a:moveTo>
                  <a:pt x="2181988" y="189105"/>
                </a:moveTo>
                <a:cubicBezTo>
                  <a:pt x="2238056" y="189105"/>
                  <a:pt x="2281931" y="205776"/>
                  <a:pt x="2313614" y="239118"/>
                </a:cubicBezTo>
                <a:cubicBezTo>
                  <a:pt x="2345298" y="272460"/>
                  <a:pt x="2361140" y="323966"/>
                  <a:pt x="2361140" y="393637"/>
                </a:cubicBezTo>
                <a:lnTo>
                  <a:pt x="2361140" y="729546"/>
                </a:lnTo>
                <a:lnTo>
                  <a:pt x="2157603" y="729546"/>
                </a:lnTo>
                <a:lnTo>
                  <a:pt x="2157603" y="438922"/>
                </a:lnTo>
                <a:cubicBezTo>
                  <a:pt x="2157603" y="405746"/>
                  <a:pt x="2151466" y="382274"/>
                  <a:pt x="2139190" y="368505"/>
                </a:cubicBezTo>
                <a:cubicBezTo>
                  <a:pt x="2126915" y="354737"/>
                  <a:pt x="2109664" y="347853"/>
                  <a:pt x="2087436" y="347853"/>
                </a:cubicBezTo>
                <a:cubicBezTo>
                  <a:pt x="2062885" y="347853"/>
                  <a:pt x="2042979" y="357143"/>
                  <a:pt x="2027718" y="375721"/>
                </a:cubicBezTo>
                <a:cubicBezTo>
                  <a:pt x="2012457" y="394300"/>
                  <a:pt x="2004826" y="427642"/>
                  <a:pt x="2004826" y="475748"/>
                </a:cubicBezTo>
                <a:lnTo>
                  <a:pt x="2004826" y="729546"/>
                </a:lnTo>
                <a:lnTo>
                  <a:pt x="1802285" y="729546"/>
                </a:lnTo>
                <a:lnTo>
                  <a:pt x="1802285" y="201048"/>
                </a:lnTo>
                <a:lnTo>
                  <a:pt x="1990892" y="201048"/>
                </a:lnTo>
                <a:lnTo>
                  <a:pt x="1990892" y="287141"/>
                </a:lnTo>
                <a:cubicBezTo>
                  <a:pt x="2019092" y="251974"/>
                  <a:pt x="2047624" y="226843"/>
                  <a:pt x="2076487" y="211748"/>
                </a:cubicBezTo>
                <a:cubicBezTo>
                  <a:pt x="2105351" y="196652"/>
                  <a:pt x="2140518" y="189105"/>
                  <a:pt x="2181988" y="189105"/>
                </a:cubicBezTo>
                <a:close/>
                <a:moveTo>
                  <a:pt x="1403198" y="189105"/>
                </a:moveTo>
                <a:cubicBezTo>
                  <a:pt x="1509030" y="189105"/>
                  <a:pt x="1588985" y="219793"/>
                  <a:pt x="1643062" y="281169"/>
                </a:cubicBezTo>
                <a:cubicBezTo>
                  <a:pt x="1686524" y="330602"/>
                  <a:pt x="1708254" y="391480"/>
                  <a:pt x="1708254" y="463804"/>
                </a:cubicBezTo>
                <a:cubicBezTo>
                  <a:pt x="1708254" y="545086"/>
                  <a:pt x="1681298" y="611688"/>
                  <a:pt x="1627387" y="663608"/>
                </a:cubicBezTo>
                <a:cubicBezTo>
                  <a:pt x="1573475" y="715529"/>
                  <a:pt x="1498912" y="741490"/>
                  <a:pt x="1403696" y="741490"/>
                </a:cubicBezTo>
                <a:cubicBezTo>
                  <a:pt x="1318764" y="741490"/>
                  <a:pt x="1250090" y="719925"/>
                  <a:pt x="1197671" y="676796"/>
                </a:cubicBezTo>
                <a:cubicBezTo>
                  <a:pt x="1133309" y="623382"/>
                  <a:pt x="1101128" y="553380"/>
                  <a:pt x="1101128" y="466790"/>
                </a:cubicBezTo>
                <a:cubicBezTo>
                  <a:pt x="1101128" y="386172"/>
                  <a:pt x="1128332" y="319736"/>
                  <a:pt x="1182742" y="267484"/>
                </a:cubicBezTo>
                <a:cubicBezTo>
                  <a:pt x="1237151" y="215231"/>
                  <a:pt x="1310636" y="189105"/>
                  <a:pt x="1403198" y="189105"/>
                </a:cubicBezTo>
                <a:close/>
                <a:moveTo>
                  <a:pt x="790575" y="0"/>
                </a:moveTo>
                <a:lnTo>
                  <a:pt x="993116" y="0"/>
                </a:lnTo>
                <a:lnTo>
                  <a:pt x="993116" y="137847"/>
                </a:lnTo>
                <a:lnTo>
                  <a:pt x="790575" y="137847"/>
                </a:lnTo>
                <a:close/>
                <a:moveTo>
                  <a:pt x="579778" y="0"/>
                </a:moveTo>
                <a:lnTo>
                  <a:pt x="579778" y="201048"/>
                </a:lnTo>
                <a:lnTo>
                  <a:pt x="691251" y="201048"/>
                </a:lnTo>
                <a:lnTo>
                  <a:pt x="691251" y="349346"/>
                </a:lnTo>
                <a:lnTo>
                  <a:pt x="579778" y="349346"/>
                </a:lnTo>
                <a:lnTo>
                  <a:pt x="579778" y="536585"/>
                </a:lnTo>
                <a:cubicBezTo>
                  <a:pt x="579778" y="559098"/>
                  <a:pt x="581935" y="573996"/>
                  <a:pt x="586248" y="581279"/>
                </a:cubicBezTo>
                <a:cubicBezTo>
                  <a:pt x="592883" y="592539"/>
                  <a:pt x="604495" y="598168"/>
                  <a:pt x="621083" y="598168"/>
                </a:cubicBezTo>
                <a:cubicBezTo>
                  <a:pt x="636012" y="598168"/>
                  <a:pt x="656913" y="593863"/>
                  <a:pt x="683786" y="585253"/>
                </a:cubicBezTo>
                <a:lnTo>
                  <a:pt x="698715" y="725067"/>
                </a:lnTo>
                <a:cubicBezTo>
                  <a:pt x="648619" y="736016"/>
                  <a:pt x="601841" y="741490"/>
                  <a:pt x="558380" y="741490"/>
                </a:cubicBezTo>
                <a:cubicBezTo>
                  <a:pt x="507952" y="741490"/>
                  <a:pt x="470794" y="735028"/>
                  <a:pt x="446908" y="722105"/>
                </a:cubicBezTo>
                <a:cubicBezTo>
                  <a:pt x="423021" y="709182"/>
                  <a:pt x="405354" y="689549"/>
                  <a:pt x="393908" y="663208"/>
                </a:cubicBezTo>
                <a:cubicBezTo>
                  <a:pt x="382463" y="636867"/>
                  <a:pt x="376740" y="594208"/>
                  <a:pt x="376740" y="535232"/>
                </a:cubicBezTo>
                <a:lnTo>
                  <a:pt x="376740" y="349346"/>
                </a:lnTo>
                <a:lnTo>
                  <a:pt x="302093" y="349346"/>
                </a:lnTo>
                <a:lnTo>
                  <a:pt x="302093" y="201048"/>
                </a:lnTo>
                <a:lnTo>
                  <a:pt x="376740" y="201048"/>
                </a:lnTo>
                <a:lnTo>
                  <a:pt x="376740" y="104008"/>
                </a:lnTo>
                <a:close/>
                <a:moveTo>
                  <a:pt x="0" y="0"/>
                </a:moveTo>
                <a:lnTo>
                  <a:pt x="202541" y="0"/>
                </a:lnTo>
                <a:lnTo>
                  <a:pt x="202541" y="137847"/>
                </a:lnTo>
                <a:lnTo>
                  <a:pt x="0" y="137847"/>
                </a:ln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366E1BE5-B559-7532-FB52-5807C42FF37C}"/>
              </a:ext>
            </a:extLst>
          </p:cNvPr>
          <p:cNvSpPr txBox="1"/>
          <p:nvPr/>
        </p:nvSpPr>
        <p:spPr>
          <a:xfrm>
            <a:off x="2415284" y="2731457"/>
            <a:ext cx="12532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01</a:t>
            </a:r>
            <a:endParaRPr lang="en-US" sz="6600" dirty="0"/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5D02EBCA-D9CB-5CF8-167F-C1D8222E43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52"/>
          <a:stretch/>
        </p:blipFill>
        <p:spPr>
          <a:xfrm>
            <a:off x="-3446968" y="3344469"/>
            <a:ext cx="3297784" cy="2091900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D615BA5F-8E99-5805-BEDA-AC8B893E5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46968" y="1136079"/>
            <a:ext cx="3297784" cy="2073276"/>
          </a:xfrm>
          <a:prstGeom prst="rect">
            <a:avLst/>
          </a:prstGeom>
        </p:spPr>
      </p:pic>
      <p:pic>
        <p:nvPicPr>
          <p:cNvPr id="1036" name="Picture 1035">
            <a:extLst>
              <a:ext uri="{FF2B5EF4-FFF2-40B4-BE49-F238E27FC236}">
                <a16:creationId xmlns:a16="http://schemas.microsoft.com/office/drawing/2014/main" id="{FED73F6F-DD19-0CE0-475E-89D3B05F36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00226" y="1129598"/>
            <a:ext cx="3457091" cy="2108756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E2CD64C3-2444-661D-A8D1-FD96BBEDD3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024"/>
          <a:stretch/>
        </p:blipFill>
        <p:spPr>
          <a:xfrm>
            <a:off x="12300226" y="3327614"/>
            <a:ext cx="3457091" cy="206606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EC7911C-A078-4F7C-E145-601EFBF3C7B5}"/>
              </a:ext>
            </a:extLst>
          </p:cNvPr>
          <p:cNvGrpSpPr/>
          <p:nvPr/>
        </p:nvGrpSpPr>
        <p:grpSpPr>
          <a:xfrm>
            <a:off x="4429817" y="0"/>
            <a:ext cx="7762183" cy="2754814"/>
            <a:chOff x="4429817" y="0"/>
            <a:chExt cx="7762183" cy="275481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8871329-87E8-7BA8-827C-A0B0A9BC960C}"/>
                </a:ext>
              </a:extLst>
            </p:cNvPr>
            <p:cNvCxnSpPr/>
            <p:nvPr/>
          </p:nvCxnSpPr>
          <p:spPr>
            <a:xfrm flipH="1" flipV="1">
              <a:off x="4429817" y="0"/>
              <a:ext cx="7762183" cy="1217597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15DD9DB-ED69-5C31-FC4F-BAE081DBB9E5}"/>
                </a:ext>
              </a:extLst>
            </p:cNvPr>
            <p:cNvCxnSpPr>
              <a:cxnSpLocks/>
            </p:cNvCxnSpPr>
            <p:nvPr/>
          </p:nvCxnSpPr>
          <p:spPr>
            <a:xfrm>
              <a:off x="11065722" y="0"/>
              <a:ext cx="1126278" cy="2754814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02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E62BD90-FDD2-4B6C-34B5-52B1D2081E06}"/>
              </a:ext>
            </a:extLst>
          </p:cNvPr>
          <p:cNvCxnSpPr/>
          <p:nvPr userDrawn="1"/>
        </p:nvCxnSpPr>
        <p:spPr>
          <a:xfrm rot="10800000" flipH="1" flipV="1">
            <a:off x="0" y="5661342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C92931D-4A62-02A5-8D34-A22D3F26D46B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0" y="4124125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D49F1B1-C90B-8B0C-CC97-C853CC2BC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2473" y="2464577"/>
            <a:ext cx="5610419" cy="3319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3D6901-2AF2-DB9A-81D2-C2E29FDAFF08}"/>
              </a:ext>
            </a:extLst>
          </p:cNvPr>
          <p:cNvSpPr txBox="1"/>
          <p:nvPr/>
        </p:nvSpPr>
        <p:spPr>
          <a:xfrm>
            <a:off x="-6608033" y="1217597"/>
            <a:ext cx="5610419" cy="41703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Calibri"/>
              </a:rPr>
              <a:t>Symmetric Encryption Algorithm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The Advanced Encryption Standard (AES) </a:t>
            </a: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>
              <a:spcAft>
                <a:spcPts val="600"/>
              </a:spcAft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Why AES ?</a:t>
            </a:r>
            <a:endParaRPr lang="en-US" sz="20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just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Security.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Performance.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Resource Efficiency.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4F069-25C4-7F56-7736-142F6AB1C753}"/>
              </a:ext>
            </a:extLst>
          </p:cNvPr>
          <p:cNvGrpSpPr/>
          <p:nvPr/>
        </p:nvGrpSpPr>
        <p:grpSpPr>
          <a:xfrm>
            <a:off x="4429817" y="0"/>
            <a:ext cx="7762183" cy="2754814"/>
            <a:chOff x="4429817" y="0"/>
            <a:chExt cx="7762183" cy="27548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23C2D1-98A7-E607-BAAC-3BBFA97267D2}"/>
                </a:ext>
              </a:extLst>
            </p:cNvPr>
            <p:cNvCxnSpPr/>
            <p:nvPr/>
          </p:nvCxnSpPr>
          <p:spPr>
            <a:xfrm flipH="1" flipV="1">
              <a:off x="4429817" y="0"/>
              <a:ext cx="7762183" cy="1217597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E940B93-03B2-E2C9-5865-3BF148D86B9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5722" y="0"/>
              <a:ext cx="1126278" cy="2754814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7F91708-CE08-1051-8E24-6AE2C4D5A993}"/>
              </a:ext>
            </a:extLst>
          </p:cNvPr>
          <p:cNvSpPr txBox="1"/>
          <p:nvPr/>
        </p:nvSpPr>
        <p:spPr>
          <a:xfrm>
            <a:off x="4514851" y="1062875"/>
            <a:ext cx="3418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EB15FE-D1BC-37F6-FB25-4B2E19075FAA}"/>
              </a:ext>
            </a:extLst>
          </p:cNvPr>
          <p:cNvSpPr txBox="1"/>
          <p:nvPr/>
        </p:nvSpPr>
        <p:spPr>
          <a:xfrm>
            <a:off x="1026358" y="2587415"/>
            <a:ext cx="400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Encryption &amp; Decryption (AES)</a:t>
            </a:r>
            <a:endParaRPr lang="en-US" sz="1800" b="0" i="0" u="none" strike="noStrike" baseline="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bg1"/>
                </a:solidFill>
              </a:rPr>
              <a:t>OTP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02EE9-E3FA-A2D3-BBEB-2859DD219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642" y="2790624"/>
            <a:ext cx="3710080" cy="2667000"/>
          </a:xfrm>
          <a:prstGeom prst="flowChartConnector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6455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6A59E0-D9F7-A45E-C5DF-7BA926E8C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124125"/>
            <a:ext cx="7762183" cy="2754814"/>
            <a:chOff x="7334250" y="0"/>
            <a:chExt cx="4857750" cy="1724025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E62BD90-FDD2-4B6C-34B5-52B1D2081E06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C92931D-4A62-02A5-8D34-A22D3F26D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60CCF0-1F24-C11A-97BB-1F90B276010F}"/>
              </a:ext>
            </a:extLst>
          </p:cNvPr>
          <p:cNvSpPr txBox="1"/>
          <p:nvPr/>
        </p:nvSpPr>
        <p:spPr>
          <a:xfrm>
            <a:off x="922486" y="1217597"/>
            <a:ext cx="6645403" cy="41703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Calibri"/>
              </a:rPr>
              <a:t>Symmetric Encryption Algorithm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The Advanced Encryption Standard (AES) </a:t>
            </a: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>
              <a:spcAft>
                <a:spcPts val="600"/>
              </a:spcAft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Why AES ?</a:t>
            </a:r>
            <a:endParaRPr lang="en-US" sz="20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just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Security.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Performance.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Resource Efficiency.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7AD13F6-D465-9AC1-1AC3-A0ED1C5B4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319" y="2376651"/>
            <a:ext cx="6645403" cy="3319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44247A-A0B3-DBA6-27AA-B5F9281D13E8}"/>
              </a:ext>
            </a:extLst>
          </p:cNvPr>
          <p:cNvSpPr txBox="1"/>
          <p:nvPr/>
        </p:nvSpPr>
        <p:spPr>
          <a:xfrm>
            <a:off x="-6235844" y="1217597"/>
            <a:ext cx="5763817" cy="44781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Calibri"/>
              </a:rPr>
              <a:t>To verify authorized user: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we used one-time password (OTP) For notify user with the new updates.</a:t>
            </a: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>
              <a:spcAft>
                <a:spcPts val="600"/>
              </a:spcAft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Why OTP ?</a:t>
            </a:r>
            <a:endParaRPr lang="en-US" sz="20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just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Security.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Authentication.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Convenience.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Picture 2" descr="OTP, SMS Mobile Verification Plugin | SocialEngine">
            <a:extLst>
              <a:ext uri="{FF2B5EF4-FFF2-40B4-BE49-F238E27FC236}">
                <a16:creationId xmlns:a16="http://schemas.microsoft.com/office/drawing/2014/main" id="{75C815F7-1DB8-D9B1-4614-C97FA8D8A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693" y="2754814"/>
            <a:ext cx="3412522" cy="224624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116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6A59E0-D9F7-A45E-C5DF-7BA926E8C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124125"/>
            <a:ext cx="7762183" cy="2754814"/>
            <a:chOff x="7334250" y="0"/>
            <a:chExt cx="4857750" cy="1724025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E62BD90-FDD2-4B6C-34B5-52B1D2081E06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C92931D-4A62-02A5-8D34-A22D3F26D4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60CCF0-1F24-C11A-97BB-1F90B276010F}"/>
              </a:ext>
            </a:extLst>
          </p:cNvPr>
          <p:cNvSpPr txBox="1"/>
          <p:nvPr/>
        </p:nvSpPr>
        <p:spPr>
          <a:xfrm>
            <a:off x="922486" y="1217597"/>
            <a:ext cx="5763817" cy="40934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Calibri"/>
              </a:rPr>
              <a:t>To verify authorized user: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we used one-time password (OTP) For notify user with the new updates.</a:t>
            </a: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>
              <a:spcAft>
                <a:spcPts val="600"/>
              </a:spcAft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Why OTP ?</a:t>
            </a:r>
            <a:endParaRPr lang="en-US" sz="20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just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Security.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Authentication.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3074" name="Picture 2" descr="OTP, SMS Mobile Verification Plugin | SocialEngine">
            <a:extLst>
              <a:ext uri="{FF2B5EF4-FFF2-40B4-BE49-F238E27FC236}">
                <a16:creationId xmlns:a16="http://schemas.microsoft.com/office/drawing/2014/main" id="{A65D33F7-98EE-94E3-2AB2-B50909CE4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573" y="2754814"/>
            <a:ext cx="3412522" cy="224624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C8163D37-0863-4D06-A7F3-3F72937CB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9006" r="22392" b="46822"/>
          <a:stretch/>
        </p:blipFill>
        <p:spPr>
          <a:xfrm>
            <a:off x="-7773141" y="1505368"/>
            <a:ext cx="7176052" cy="19236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C55F2-DF6A-586F-0C64-6502AA32A3C0}"/>
              </a:ext>
            </a:extLst>
          </p:cNvPr>
          <p:cNvSpPr txBox="1"/>
          <p:nvPr/>
        </p:nvSpPr>
        <p:spPr>
          <a:xfrm>
            <a:off x="-6283960" y="3504050"/>
            <a:ext cx="389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An Image from our OTP Sender</a:t>
            </a:r>
            <a:endParaRPr lang="en-US" sz="18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50E84AA5-FFA2-A068-748F-6F23F78EC1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" b="34702"/>
          <a:stretch/>
        </p:blipFill>
        <p:spPr>
          <a:xfrm>
            <a:off x="12773111" y="1377407"/>
            <a:ext cx="3249953" cy="45593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674CDC-9C55-37A4-2F79-B7495FFF8CF1}"/>
              </a:ext>
            </a:extLst>
          </p:cNvPr>
          <p:cNvSpPr txBox="1"/>
          <p:nvPr/>
        </p:nvSpPr>
        <p:spPr>
          <a:xfrm>
            <a:off x="12451903" y="6030903"/>
            <a:ext cx="389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An Image from our OTP Receiver</a:t>
            </a:r>
            <a:endParaRPr lang="en-US" sz="18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0C4E8-19AB-A7CE-01F5-0DEE73F129F7}"/>
              </a:ext>
            </a:extLst>
          </p:cNvPr>
          <p:cNvSpPr txBox="1"/>
          <p:nvPr/>
        </p:nvSpPr>
        <p:spPr>
          <a:xfrm>
            <a:off x="2121894" y="8475380"/>
            <a:ext cx="389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An Image from our OTP Receiver</a:t>
            </a:r>
            <a:endParaRPr lang="en-US" sz="18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F1130DC-14F1-547A-61BE-8C5F0D633B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522" r="22548"/>
          <a:stretch/>
        </p:blipFill>
        <p:spPr>
          <a:xfrm>
            <a:off x="563139" y="7433920"/>
            <a:ext cx="6588042" cy="9473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5553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84AF9F00-C9A7-2B6E-5270-5E5B84E073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" b="34702"/>
          <a:stretch/>
        </p:blipFill>
        <p:spPr>
          <a:xfrm>
            <a:off x="8019561" y="1377407"/>
            <a:ext cx="3249953" cy="45593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C5EE17-0384-21E1-09FE-8BAD3FAA4682}"/>
              </a:ext>
            </a:extLst>
          </p:cNvPr>
          <p:cNvSpPr txBox="1"/>
          <p:nvPr/>
        </p:nvSpPr>
        <p:spPr>
          <a:xfrm>
            <a:off x="7698353" y="6030903"/>
            <a:ext cx="389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An Image from our OTP Receiver</a:t>
            </a:r>
            <a:endParaRPr lang="en-US" sz="18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Picture 13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92435394-CE58-B674-0027-DC89296C14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9006" r="22392" b="46822"/>
          <a:stretch/>
        </p:blipFill>
        <p:spPr>
          <a:xfrm>
            <a:off x="563139" y="1311728"/>
            <a:ext cx="7176052" cy="19236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475A84-1F93-EE8E-48A9-42B6D8B1B863}"/>
              </a:ext>
            </a:extLst>
          </p:cNvPr>
          <p:cNvSpPr txBox="1"/>
          <p:nvPr/>
        </p:nvSpPr>
        <p:spPr>
          <a:xfrm>
            <a:off x="2052320" y="3310410"/>
            <a:ext cx="389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An Image from our OTP Sender</a:t>
            </a:r>
            <a:endParaRPr lang="en-US" sz="18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53E7FC-89EC-84BB-A19A-F3E429350EB0}"/>
              </a:ext>
            </a:extLst>
          </p:cNvPr>
          <p:cNvSpPr txBox="1"/>
          <p:nvPr/>
        </p:nvSpPr>
        <p:spPr>
          <a:xfrm>
            <a:off x="2132111" y="5567440"/>
            <a:ext cx="389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An Image from our OTP Receiver</a:t>
            </a:r>
            <a:endParaRPr lang="en-US" sz="18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5924D9C6-B7BC-586A-93DF-C3F0864CFA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522" r="22548"/>
          <a:stretch/>
        </p:blipFill>
        <p:spPr>
          <a:xfrm>
            <a:off x="573356" y="4525980"/>
            <a:ext cx="6588042" cy="9473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13D6DD-951D-5875-D1A3-5476D09313DD}"/>
              </a:ext>
            </a:extLst>
          </p:cNvPr>
          <p:cNvSpPr txBox="1"/>
          <p:nvPr/>
        </p:nvSpPr>
        <p:spPr>
          <a:xfrm>
            <a:off x="-1577649" y="2731457"/>
            <a:ext cx="12532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06</a:t>
            </a:r>
            <a:endParaRPr lang="en-US" sz="6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7EC7F6-64FB-45B9-AD57-022918F88C8B}"/>
              </a:ext>
            </a:extLst>
          </p:cNvPr>
          <p:cNvSpPr txBox="1"/>
          <p:nvPr/>
        </p:nvSpPr>
        <p:spPr>
          <a:xfrm>
            <a:off x="12594937" y="2823790"/>
            <a:ext cx="3834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PCB Design</a:t>
            </a:r>
          </a:p>
        </p:txBody>
      </p:sp>
    </p:spTree>
    <p:extLst>
      <p:ext uri="{BB962C8B-B14F-4D97-AF65-F5344CB8AC3E}">
        <p14:creationId xmlns:p14="http://schemas.microsoft.com/office/powerpoint/2010/main" val="405922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E62BD90-FDD2-4B6C-34B5-52B1D2081E06}"/>
              </a:ext>
            </a:extLst>
          </p:cNvPr>
          <p:cNvCxnSpPr/>
          <p:nvPr userDrawn="1"/>
        </p:nvCxnSpPr>
        <p:spPr>
          <a:xfrm rot="10800000" flipH="1" flipV="1">
            <a:off x="0" y="5661342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C92931D-4A62-02A5-8D34-A22D3F26D46B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0" y="4124125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>
            <a:extLst>
              <a:ext uri="{FF2B5EF4-FFF2-40B4-BE49-F238E27FC236}">
                <a16:creationId xmlns:a16="http://schemas.microsoft.com/office/drawing/2014/main" id="{366E1BE5-B559-7532-FB52-5807C42FF37C}"/>
              </a:ext>
            </a:extLst>
          </p:cNvPr>
          <p:cNvSpPr txBox="1"/>
          <p:nvPr/>
        </p:nvSpPr>
        <p:spPr>
          <a:xfrm>
            <a:off x="2485589" y="2731457"/>
            <a:ext cx="12532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06</a:t>
            </a:r>
            <a:endParaRPr lang="en-US" sz="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459D7A-7C37-EED6-02D7-3926A8EE7278}"/>
              </a:ext>
            </a:extLst>
          </p:cNvPr>
          <p:cNvSpPr txBox="1"/>
          <p:nvPr/>
        </p:nvSpPr>
        <p:spPr>
          <a:xfrm>
            <a:off x="4582131" y="2823790"/>
            <a:ext cx="3834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PCB Design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EB52D6-683B-2CAD-8DFF-D5BBD5624017}"/>
              </a:ext>
            </a:extLst>
          </p:cNvPr>
          <p:cNvGrpSpPr/>
          <p:nvPr/>
        </p:nvGrpSpPr>
        <p:grpSpPr>
          <a:xfrm>
            <a:off x="4429817" y="0"/>
            <a:ext cx="7762183" cy="2754814"/>
            <a:chOff x="4429817" y="0"/>
            <a:chExt cx="7762183" cy="27548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524CCE6-8904-1F35-4D01-92251DC0C346}"/>
                </a:ext>
              </a:extLst>
            </p:cNvPr>
            <p:cNvCxnSpPr/>
            <p:nvPr/>
          </p:nvCxnSpPr>
          <p:spPr>
            <a:xfrm flipH="1" flipV="1">
              <a:off x="4429817" y="0"/>
              <a:ext cx="7762183" cy="1217597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FAB1DDD-F339-46F7-1628-7A2B7FE33EBC}"/>
                </a:ext>
              </a:extLst>
            </p:cNvPr>
            <p:cNvCxnSpPr>
              <a:cxnSpLocks/>
            </p:cNvCxnSpPr>
            <p:nvPr/>
          </p:nvCxnSpPr>
          <p:spPr>
            <a:xfrm>
              <a:off x="11065722" y="0"/>
              <a:ext cx="1126278" cy="2754814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computer chip with a screen&#10;&#10;Description automatically generated">
            <a:extLst>
              <a:ext uri="{FF2B5EF4-FFF2-40B4-BE49-F238E27FC236}">
                <a16:creationId xmlns:a16="http://schemas.microsoft.com/office/drawing/2014/main" id="{FF5B6DB0-6300-7F4F-ED99-1EE824963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4306" y="609624"/>
            <a:ext cx="4628856" cy="5861494"/>
          </a:xfrm>
          <a:prstGeom prst="rect">
            <a:avLst/>
          </a:prstGeom>
        </p:spPr>
      </p:pic>
      <p:pic>
        <p:nvPicPr>
          <p:cNvPr id="4" name="Picture 3" descr="A diagram of electrical components&#10;&#10;Description automatically generated">
            <a:extLst>
              <a:ext uri="{FF2B5EF4-FFF2-40B4-BE49-F238E27FC236}">
                <a16:creationId xmlns:a16="http://schemas.microsoft.com/office/drawing/2014/main" id="{400264F0-F302-57A3-CD16-9F29DCCE1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280" y="608798"/>
            <a:ext cx="5878100" cy="58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7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52C44E0-F951-80D9-A097-F796E3D28321}"/>
              </a:ext>
            </a:extLst>
          </p:cNvPr>
          <p:cNvSpPr txBox="1"/>
          <p:nvPr/>
        </p:nvSpPr>
        <p:spPr>
          <a:xfrm>
            <a:off x="-2630421" y="2731457"/>
            <a:ext cx="12532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07</a:t>
            </a:r>
            <a:endParaRPr lang="en-US" sz="6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D6DB1-D4A9-1081-57B5-064F191B7AE7}"/>
              </a:ext>
            </a:extLst>
          </p:cNvPr>
          <p:cNvSpPr txBox="1"/>
          <p:nvPr/>
        </p:nvSpPr>
        <p:spPr>
          <a:xfrm>
            <a:off x="12418192" y="2823790"/>
            <a:ext cx="4027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Future Work</a:t>
            </a:r>
          </a:p>
        </p:txBody>
      </p:sp>
      <p:pic>
        <p:nvPicPr>
          <p:cNvPr id="3" name="Picture 2" descr="A computer chip with a screen&#10;&#10;Description automatically generated">
            <a:extLst>
              <a:ext uri="{FF2B5EF4-FFF2-40B4-BE49-F238E27FC236}">
                <a16:creationId xmlns:a16="http://schemas.microsoft.com/office/drawing/2014/main" id="{493D2826-E50B-072E-1543-F710F2992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04" y="609624"/>
            <a:ext cx="4628856" cy="5861494"/>
          </a:xfrm>
          <a:prstGeom prst="rect">
            <a:avLst/>
          </a:prstGeom>
        </p:spPr>
      </p:pic>
      <p:pic>
        <p:nvPicPr>
          <p:cNvPr id="7" name="Picture 6" descr="A diagram of electrical components&#10;&#10;Description automatically generated">
            <a:extLst>
              <a:ext uri="{FF2B5EF4-FFF2-40B4-BE49-F238E27FC236}">
                <a16:creationId xmlns:a16="http://schemas.microsoft.com/office/drawing/2014/main" id="{EDE056DB-D9EF-4FC3-24B8-BC0ACE2A7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10" y="608798"/>
            <a:ext cx="5878100" cy="58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6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E62BD90-FDD2-4B6C-34B5-52B1D2081E06}"/>
              </a:ext>
            </a:extLst>
          </p:cNvPr>
          <p:cNvCxnSpPr/>
          <p:nvPr userDrawn="1"/>
        </p:nvCxnSpPr>
        <p:spPr>
          <a:xfrm rot="10800000" flipH="1" flipV="1">
            <a:off x="0" y="5661342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C92931D-4A62-02A5-8D34-A22D3F26D46B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0" y="4124125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>
            <a:extLst>
              <a:ext uri="{FF2B5EF4-FFF2-40B4-BE49-F238E27FC236}">
                <a16:creationId xmlns:a16="http://schemas.microsoft.com/office/drawing/2014/main" id="{366E1BE5-B559-7532-FB52-5807C42FF37C}"/>
              </a:ext>
            </a:extLst>
          </p:cNvPr>
          <p:cNvSpPr txBox="1"/>
          <p:nvPr/>
        </p:nvSpPr>
        <p:spPr>
          <a:xfrm>
            <a:off x="2485589" y="2731457"/>
            <a:ext cx="12532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07</a:t>
            </a:r>
            <a:endParaRPr lang="en-US" sz="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459D7A-7C37-EED6-02D7-3926A8EE7278}"/>
              </a:ext>
            </a:extLst>
          </p:cNvPr>
          <p:cNvSpPr txBox="1"/>
          <p:nvPr/>
        </p:nvSpPr>
        <p:spPr>
          <a:xfrm>
            <a:off x="4582131" y="2823790"/>
            <a:ext cx="4027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Future Work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EB52D6-683B-2CAD-8DFF-D5BBD5624017}"/>
              </a:ext>
            </a:extLst>
          </p:cNvPr>
          <p:cNvGrpSpPr/>
          <p:nvPr/>
        </p:nvGrpSpPr>
        <p:grpSpPr>
          <a:xfrm>
            <a:off x="4429817" y="0"/>
            <a:ext cx="7762183" cy="2754814"/>
            <a:chOff x="4429817" y="0"/>
            <a:chExt cx="7762183" cy="27548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524CCE6-8904-1F35-4D01-92251DC0C346}"/>
                </a:ext>
              </a:extLst>
            </p:cNvPr>
            <p:cNvCxnSpPr/>
            <p:nvPr/>
          </p:nvCxnSpPr>
          <p:spPr>
            <a:xfrm flipH="1" flipV="1">
              <a:off x="4429817" y="0"/>
              <a:ext cx="7762183" cy="1217597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FAB1DDD-F339-46F7-1628-7A2B7FE33EBC}"/>
                </a:ext>
              </a:extLst>
            </p:cNvPr>
            <p:cNvCxnSpPr>
              <a:cxnSpLocks/>
            </p:cNvCxnSpPr>
            <p:nvPr/>
          </p:nvCxnSpPr>
          <p:spPr>
            <a:xfrm>
              <a:off x="11065722" y="0"/>
              <a:ext cx="1126278" cy="2754814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3603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26;p35">
            <a:extLst>
              <a:ext uri="{FF2B5EF4-FFF2-40B4-BE49-F238E27FC236}">
                <a16:creationId xmlns:a16="http://schemas.microsoft.com/office/drawing/2014/main" id="{23691389-CCCC-C720-2006-ECA5BDBE100F}"/>
              </a:ext>
            </a:extLst>
          </p:cNvPr>
          <p:cNvSpPr txBox="1">
            <a:spLocks/>
          </p:cNvSpPr>
          <p:nvPr/>
        </p:nvSpPr>
        <p:spPr>
          <a:xfrm>
            <a:off x="3734869" y="2173194"/>
            <a:ext cx="6717339" cy="3417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Low">
              <a:buClr>
                <a:srgbClr val="434343"/>
              </a:buClr>
              <a:buSzPts val="1100"/>
            </a:pPr>
            <a:r>
              <a:rPr lang="en-US" sz="2800" b="1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Improved FOTA Update Mechanisms:</a:t>
            </a:r>
          </a:p>
          <a:p>
            <a:pPr algn="justLow">
              <a:buClr>
                <a:srgbClr val="434343"/>
              </a:buClr>
              <a:buSzPts val="1100"/>
            </a:pPr>
            <a:r>
              <a:rPr lang="en-US" sz="2000" b="1" kern="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Delta Updates: </a:t>
            </a:r>
            <a:r>
              <a:rPr lang="en-US" sz="2000" kern="0" dirty="0">
                <a:solidFill>
                  <a:schemeClr val="bg1"/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Implement delta update mechanisms to transmit only software changes, reducing data usage and minimizing downtime.</a:t>
            </a:r>
          </a:p>
          <a:p>
            <a:pPr algn="justLow">
              <a:buClr>
                <a:srgbClr val="434343"/>
              </a:buClr>
              <a:buSzPts val="1100"/>
            </a:pPr>
            <a:endParaRPr lang="en-US" sz="2000" kern="0" dirty="0">
              <a:solidFill>
                <a:schemeClr val="bg1"/>
              </a:solidFill>
              <a:latin typeface="+mn-lt"/>
              <a:ea typeface="Roboto Condensed Light"/>
              <a:cs typeface="Roboto Condensed Light"/>
              <a:sym typeface="Roboto Condensed Light"/>
            </a:endParaRPr>
          </a:p>
          <a:p>
            <a:pPr algn="justLow">
              <a:buClr>
                <a:srgbClr val="434343"/>
              </a:buClr>
              <a:buSzPts val="1100"/>
            </a:pPr>
            <a:endParaRPr lang="en-US" sz="1200" kern="0" dirty="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algn="justLow">
              <a:buClr>
                <a:srgbClr val="434343"/>
              </a:buClr>
              <a:buSzPts val="1100"/>
            </a:pPr>
            <a:r>
              <a:rPr lang="en-US" sz="2800" b="1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Automatic OTP Serves:</a:t>
            </a:r>
          </a:p>
          <a:p>
            <a:pPr algn="justLow">
              <a:buClr>
                <a:srgbClr val="434343"/>
              </a:buClr>
              <a:buSzPts val="1100"/>
            </a:pPr>
            <a:r>
              <a:rPr lang="en-US" sz="2000" kern="0" dirty="0">
                <a:solidFill>
                  <a:schemeClr val="bg1"/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Implement automatic One-Time Password services for enhanced security.</a:t>
            </a:r>
          </a:p>
        </p:txBody>
      </p:sp>
      <p:pic>
        <p:nvPicPr>
          <p:cNvPr id="16386" name="Picture 2" descr="Low Cost OTP( One Time Password ) SMS Service Provider in Kolkata, West  Bengal,India">
            <a:extLst>
              <a:ext uri="{FF2B5EF4-FFF2-40B4-BE49-F238E27FC236}">
                <a16:creationId xmlns:a16="http://schemas.microsoft.com/office/drawing/2014/main" id="{A4813AAF-4B2D-DC65-D4AC-B8872A975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84" y="3928387"/>
            <a:ext cx="1374082" cy="137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Upload file - Free Tools and utensils icons">
            <a:extLst>
              <a:ext uri="{FF2B5EF4-FFF2-40B4-BE49-F238E27FC236}">
                <a16:creationId xmlns:a16="http://schemas.microsoft.com/office/drawing/2014/main" id="{E8E5FD96-3BAE-B3A0-3E9E-E86E7FA97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84" y="2216964"/>
            <a:ext cx="1374082" cy="137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1ECC1-F143-D942-7692-EA03B54F6241}"/>
              </a:ext>
            </a:extLst>
          </p:cNvPr>
          <p:cNvSpPr txBox="1"/>
          <p:nvPr/>
        </p:nvSpPr>
        <p:spPr>
          <a:xfrm>
            <a:off x="3506836" y="1264469"/>
            <a:ext cx="5178328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4000" b="1" kern="1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587320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26;p35">
            <a:extLst>
              <a:ext uri="{FF2B5EF4-FFF2-40B4-BE49-F238E27FC236}">
                <a16:creationId xmlns:a16="http://schemas.microsoft.com/office/drawing/2014/main" id="{23691389-CCCC-C720-2006-ECA5BDBE100F}"/>
              </a:ext>
            </a:extLst>
          </p:cNvPr>
          <p:cNvSpPr txBox="1">
            <a:spLocks/>
          </p:cNvSpPr>
          <p:nvPr/>
        </p:nvSpPr>
        <p:spPr>
          <a:xfrm>
            <a:off x="879676" y="2973567"/>
            <a:ext cx="5741044" cy="2072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Low">
              <a:buClr>
                <a:srgbClr val="434343"/>
              </a:buClr>
              <a:buSzPts val="1100"/>
            </a:pPr>
            <a:r>
              <a:rPr lang="en-US" sz="2800" b="1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Roboto Condensed Light"/>
                <a:cs typeface="Roboto Condensed Light"/>
              </a:rPr>
              <a:t>Artificial Intelligence and Machine Learning:</a:t>
            </a:r>
          </a:p>
          <a:p>
            <a:pPr algn="justLow">
              <a:buClr>
                <a:srgbClr val="434343"/>
              </a:buClr>
              <a:buSzPts val="1100"/>
            </a:pPr>
            <a:r>
              <a:rPr lang="en-US" sz="2000" kern="0" dirty="0">
                <a:solidFill>
                  <a:schemeClr val="bg1"/>
                </a:solidFill>
                <a:latin typeface="+mn-lt"/>
                <a:ea typeface="Roboto Condensed Light"/>
                <a:cs typeface="Roboto Condensed Light"/>
              </a:rPr>
              <a:t>Predictive Maintenance: Integrate AI-driven systems to predict and address potential issues before they become critical.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FF767-E042-E528-CFE9-975B08991368}"/>
              </a:ext>
            </a:extLst>
          </p:cNvPr>
          <p:cNvSpPr txBox="1"/>
          <p:nvPr/>
        </p:nvSpPr>
        <p:spPr>
          <a:xfrm>
            <a:off x="3506836" y="1264469"/>
            <a:ext cx="5178328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4000" b="1" kern="1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Future Work</a:t>
            </a:r>
          </a:p>
        </p:txBody>
      </p:sp>
      <p:pic>
        <p:nvPicPr>
          <p:cNvPr id="17410" name="Picture 2" descr="Focus AI: Artificial intelligence and the new doomsday machine | AT&amp;S">
            <a:extLst>
              <a:ext uri="{FF2B5EF4-FFF2-40B4-BE49-F238E27FC236}">
                <a16:creationId xmlns:a16="http://schemas.microsoft.com/office/drawing/2014/main" id="{9F35171E-9376-F13F-42D7-9C86AE10A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78" b="90000" l="10000" r="90000">
                        <a14:foregroundMark x1="68250" y1="6778" x2="70813" y2="4778"/>
                        <a14:foregroundMark x1="61625" y1="62444" x2="61625" y2="64000"/>
                        <a14:foregroundMark x1="65063" y1="56222" x2="64250" y2="56222"/>
                        <a14:foregroundMark x1="55813" y1="53000" x2="55563" y2="53889"/>
                        <a14:foregroundMark x1="55563" y1="53889" x2="55563" y2="53889"/>
                        <a14:backgroundMark x1="59062" y1="69222" x2="59062" y2="76111"/>
                        <a14:backgroundMark x1="82188" y1="25444" x2="81188" y2="31000"/>
                        <a14:backgroundMark x1="69750" y1="51444" x2="67625" y2="57222"/>
                        <a14:backgroundMark x1="60313" y1="53556" x2="61875" y2="5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48" r="10759" b="23544"/>
          <a:stretch/>
        </p:blipFill>
        <p:spPr bwMode="auto">
          <a:xfrm>
            <a:off x="8685164" y="2533729"/>
            <a:ext cx="2545020" cy="264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41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DBCE6F-15F7-0443-1421-A1B477B8274A}"/>
              </a:ext>
            </a:extLst>
          </p:cNvPr>
          <p:cNvCxnSpPr/>
          <p:nvPr userDrawn="1"/>
        </p:nvCxnSpPr>
        <p:spPr>
          <a:xfrm flipH="1" flipV="1">
            <a:off x="4429817" y="0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1CBFD-75DA-C1AD-66B3-B8D5DE31D0DE}"/>
              </a:ext>
            </a:extLst>
          </p:cNvPr>
          <p:cNvCxnSpPr>
            <a:cxnSpLocks/>
          </p:cNvCxnSpPr>
          <p:nvPr userDrawn="1"/>
        </p:nvCxnSpPr>
        <p:spPr>
          <a:xfrm>
            <a:off x="11065722" y="0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26;p35">
            <a:extLst>
              <a:ext uri="{FF2B5EF4-FFF2-40B4-BE49-F238E27FC236}">
                <a16:creationId xmlns:a16="http://schemas.microsoft.com/office/drawing/2014/main" id="{23691389-CCCC-C720-2006-ECA5BDBE100F}"/>
              </a:ext>
            </a:extLst>
          </p:cNvPr>
          <p:cNvSpPr txBox="1">
            <a:spLocks/>
          </p:cNvSpPr>
          <p:nvPr/>
        </p:nvSpPr>
        <p:spPr>
          <a:xfrm>
            <a:off x="678884" y="1828842"/>
            <a:ext cx="6451121" cy="3200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Low">
              <a:buClr>
                <a:srgbClr val="434343"/>
              </a:buClr>
              <a:buSzPts val="1100"/>
            </a:pPr>
            <a:r>
              <a:rPr lang="en-US" sz="2800" b="1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Data Collection and Analysis:</a:t>
            </a:r>
          </a:p>
          <a:p>
            <a:pPr algn="justLow">
              <a:buClr>
                <a:srgbClr val="434343"/>
              </a:buClr>
              <a:buSzPts val="1100"/>
            </a:pPr>
            <a:endParaRPr lang="en-US" sz="400" kern="0" dirty="0">
              <a:solidFill>
                <a:schemeClr val="accent3">
                  <a:lumMod val="40000"/>
                  <a:lumOff val="60000"/>
                </a:schemeClr>
              </a:solidFill>
              <a:latin typeface="+mn-lt"/>
              <a:ea typeface="Roboto Condensed Light"/>
              <a:cs typeface="Roboto Condensed Light"/>
              <a:sym typeface="Roboto Condensed Light"/>
            </a:endParaRPr>
          </a:p>
          <a:p>
            <a:pPr algn="justLow">
              <a:buClr>
                <a:srgbClr val="434343"/>
              </a:buClr>
              <a:buSzPts val="1100"/>
            </a:pPr>
            <a:endParaRPr lang="en-US" sz="400" kern="0" dirty="0">
              <a:solidFill>
                <a:schemeClr val="accent3">
                  <a:lumMod val="40000"/>
                  <a:lumOff val="60000"/>
                </a:schemeClr>
              </a:solidFill>
              <a:latin typeface="+mn-lt"/>
              <a:ea typeface="Roboto Condensed Light"/>
              <a:cs typeface="Roboto Condensed Light"/>
              <a:sym typeface="Roboto Condensed Light"/>
            </a:endParaRPr>
          </a:p>
          <a:p>
            <a:pPr algn="justLow">
              <a:buClr>
                <a:srgbClr val="434343"/>
              </a:buClr>
              <a:buSzPts val="1100"/>
            </a:pPr>
            <a:r>
              <a:rPr lang="en-US" sz="2000" b="1" kern="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Comprehensive Logging: </a:t>
            </a:r>
            <a:r>
              <a:rPr lang="en-US" sz="2000" kern="0" dirty="0">
                <a:solidFill>
                  <a:schemeClr val="bg1"/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Create detailed logs of all detected errors, including timestamps, vehicle IDs, locations, and environmental conditions.</a:t>
            </a:r>
            <a:endParaRPr lang="en-US" sz="300" kern="0" dirty="0">
              <a:solidFill>
                <a:schemeClr val="bg1"/>
              </a:solidFill>
              <a:latin typeface="+mn-lt"/>
              <a:ea typeface="Roboto Condensed Light"/>
              <a:cs typeface="Roboto Condensed Light"/>
              <a:sym typeface="Roboto Condensed Light"/>
            </a:endParaRPr>
          </a:p>
          <a:p>
            <a:pPr algn="justLow">
              <a:buClr>
                <a:srgbClr val="434343"/>
              </a:buClr>
              <a:buSzPts val="1100"/>
            </a:pPr>
            <a:endParaRPr lang="en-US" sz="300" kern="0" dirty="0">
              <a:solidFill>
                <a:schemeClr val="bg1"/>
              </a:solidFill>
              <a:latin typeface="+mn-lt"/>
              <a:ea typeface="Roboto Condensed Light"/>
              <a:cs typeface="Roboto Condensed Light"/>
              <a:sym typeface="Roboto Condensed Light"/>
            </a:endParaRPr>
          </a:p>
          <a:p>
            <a:pPr algn="justLow">
              <a:buClr>
                <a:srgbClr val="434343"/>
              </a:buClr>
              <a:buSzPts val="1100"/>
            </a:pPr>
            <a:endParaRPr lang="en-US" sz="400" kern="0" dirty="0">
              <a:solidFill>
                <a:schemeClr val="bg1"/>
              </a:solidFill>
              <a:latin typeface="+mn-lt"/>
              <a:ea typeface="Roboto Condensed Light"/>
              <a:cs typeface="Roboto Condensed Light"/>
              <a:sym typeface="Roboto Condensed Light"/>
            </a:endParaRPr>
          </a:p>
          <a:p>
            <a:pPr algn="justLow">
              <a:buClr>
                <a:srgbClr val="434343"/>
              </a:buClr>
              <a:buSzPts val="1100"/>
            </a:pPr>
            <a:endParaRPr lang="ar-EG" sz="2000" b="1" kern="0" dirty="0">
              <a:solidFill>
                <a:schemeClr val="tx2">
                  <a:lumMod val="50000"/>
                  <a:lumOff val="50000"/>
                </a:schemeClr>
              </a:solidFill>
              <a:latin typeface="+mn-lt"/>
              <a:ea typeface="Roboto Condensed Light"/>
              <a:cs typeface="Roboto Condensed Light"/>
              <a:sym typeface="Roboto Condensed Light"/>
            </a:endParaRPr>
          </a:p>
          <a:p>
            <a:pPr algn="justLow">
              <a:buClr>
                <a:srgbClr val="434343"/>
              </a:buClr>
              <a:buSzPts val="1100"/>
            </a:pPr>
            <a:r>
              <a:rPr lang="en-US" sz="2000" b="1" kern="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Diagnostic Data: </a:t>
            </a:r>
            <a:r>
              <a:rPr lang="en-US" sz="2000" kern="0" dirty="0">
                <a:solidFill>
                  <a:schemeClr val="bg1"/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Collect diagnostic data from various vehicle systems to provide detailed information on errors' nature and causes.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6228B-C7E2-81EA-9B11-AE2E63A84CE1}"/>
              </a:ext>
            </a:extLst>
          </p:cNvPr>
          <p:cNvSpPr txBox="1"/>
          <p:nvPr/>
        </p:nvSpPr>
        <p:spPr>
          <a:xfrm>
            <a:off x="-3567987" y="2054474"/>
            <a:ext cx="33856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1ADC2-88B2-86ED-E791-AEA1DD45BA63}"/>
              </a:ext>
            </a:extLst>
          </p:cNvPr>
          <p:cNvSpPr txBox="1"/>
          <p:nvPr/>
        </p:nvSpPr>
        <p:spPr>
          <a:xfrm>
            <a:off x="3044687" y="7066821"/>
            <a:ext cx="6102626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kern="0" dirty="0" err="1">
                <a:solidFill>
                  <a:schemeClr val="bg1"/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Abdulrhman</a:t>
            </a:r>
            <a:r>
              <a:rPr lang="en-US" sz="1800" kern="0" dirty="0">
                <a:solidFill>
                  <a:schemeClr val="bg1"/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 Mohamed </a:t>
            </a:r>
            <a:r>
              <a:rPr lang="en-US" sz="1800" kern="0" dirty="0" err="1">
                <a:solidFill>
                  <a:schemeClr val="bg1"/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Abdelhamed</a:t>
            </a:r>
            <a:endParaRPr lang="en-US" sz="1800" kern="0" dirty="0">
              <a:solidFill>
                <a:schemeClr val="bg1"/>
              </a:solidFill>
              <a:latin typeface="+mn-lt"/>
              <a:ea typeface="Roboto Condensed Light"/>
              <a:cs typeface="Roboto Condensed Light"/>
              <a:sym typeface="Roboto Condensed Light"/>
            </a:endParaRPr>
          </a:p>
          <a:p>
            <a:pPr algn="ctr">
              <a:lnSpc>
                <a:spcPct val="150000"/>
              </a:lnSpc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Ahmed Khaled Ahmed </a:t>
            </a:r>
            <a:r>
              <a:rPr lang="en-US" sz="1800" kern="0" dirty="0" err="1">
                <a:solidFill>
                  <a:schemeClr val="bg1"/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Zaky</a:t>
            </a:r>
            <a:endParaRPr lang="en-US" sz="1800" kern="0" dirty="0">
              <a:solidFill>
                <a:schemeClr val="bg1"/>
              </a:solidFill>
              <a:latin typeface="+mn-lt"/>
              <a:ea typeface="Roboto Condensed Light"/>
              <a:cs typeface="Roboto Condensed Light"/>
              <a:sym typeface="Roboto Condensed Light"/>
            </a:endParaRPr>
          </a:p>
          <a:p>
            <a:pPr algn="ctr">
              <a:lnSpc>
                <a:spcPct val="150000"/>
              </a:lnSpc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Mazen Khaled Salah</a:t>
            </a:r>
          </a:p>
          <a:p>
            <a:pPr algn="ctr">
              <a:lnSpc>
                <a:spcPct val="150000"/>
              </a:lnSpc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Sayed Reda El Sayed</a:t>
            </a:r>
          </a:p>
          <a:p>
            <a:pPr algn="ctr">
              <a:lnSpc>
                <a:spcPct val="150000"/>
              </a:lnSpc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Yousef Mohamed Anwar</a:t>
            </a:r>
          </a:p>
        </p:txBody>
      </p:sp>
      <p:pic>
        <p:nvPicPr>
          <p:cNvPr id="2050" name="Picture 2" descr="Data collection Generic gradient outline icon">
            <a:extLst>
              <a:ext uri="{FF2B5EF4-FFF2-40B4-BE49-F238E27FC236}">
                <a16:creationId xmlns:a16="http://schemas.microsoft.com/office/drawing/2014/main" id="{2BA1EF4C-1AA4-16F9-C36D-9262CE12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27" y="1968178"/>
            <a:ext cx="2921643" cy="292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95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70B8DB-6AB0-CE4B-E6A8-E8E88323CEB6}"/>
              </a:ext>
            </a:extLst>
          </p:cNvPr>
          <p:cNvGrpSpPr/>
          <p:nvPr/>
        </p:nvGrpSpPr>
        <p:grpSpPr>
          <a:xfrm>
            <a:off x="4429817" y="0"/>
            <a:ext cx="7762183" cy="2754814"/>
            <a:chOff x="4429817" y="0"/>
            <a:chExt cx="7762183" cy="275481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17C7315-41D6-0549-68DE-F2FE5D0CAD33}"/>
                </a:ext>
              </a:extLst>
            </p:cNvPr>
            <p:cNvCxnSpPr/>
            <p:nvPr/>
          </p:nvCxnSpPr>
          <p:spPr>
            <a:xfrm flipH="1" flipV="1">
              <a:off x="4429817" y="0"/>
              <a:ext cx="7762183" cy="1217597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B2CB97-1C09-A0E7-7FEF-52399ED88CD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5722" y="0"/>
              <a:ext cx="1126278" cy="2754814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82B4DE-9E7D-82CF-7112-4B0CA2B51F43}"/>
              </a:ext>
            </a:extLst>
          </p:cNvPr>
          <p:cNvCxnSpPr/>
          <p:nvPr userDrawn="1"/>
        </p:nvCxnSpPr>
        <p:spPr>
          <a:xfrm rot="10800000" flipH="1" flipV="1">
            <a:off x="0" y="5661342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B5DEAE-656A-95FD-FC82-63F180B66263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0" y="4124125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9" name="Picture 1058">
            <a:extLst>
              <a:ext uri="{FF2B5EF4-FFF2-40B4-BE49-F238E27FC236}">
                <a16:creationId xmlns:a16="http://schemas.microsoft.com/office/drawing/2014/main" id="{715DC948-F391-8661-6DC3-448C1B424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2"/>
          <a:stretch/>
        </p:blipFill>
        <p:spPr>
          <a:xfrm>
            <a:off x="2629903" y="3344469"/>
            <a:ext cx="3297784" cy="2091900"/>
          </a:xfrm>
          <a:prstGeom prst="rect">
            <a:avLst/>
          </a:prstGeom>
        </p:spPr>
      </p:pic>
      <p:pic>
        <p:nvPicPr>
          <p:cNvPr id="1026" name="Picture 2" descr="2024 Volvo S60 Prices, Reviews, and Pictures | Edmunds">
            <a:extLst>
              <a:ext uri="{FF2B5EF4-FFF2-40B4-BE49-F238E27FC236}">
                <a16:creationId xmlns:a16="http://schemas.microsoft.com/office/drawing/2014/main" id="{73DE752B-6115-FC2E-BBB4-FF0F02811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8" t="-301" r="11747" b="130"/>
          <a:stretch/>
        </p:blipFill>
        <p:spPr bwMode="auto">
          <a:xfrm>
            <a:off x="179533" y="1129599"/>
            <a:ext cx="2450370" cy="203927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Mercedes-Benz GLS Price - Features, Images, Colours &amp; Reviews">
            <a:extLst>
              <a:ext uri="{FF2B5EF4-FFF2-40B4-BE49-F238E27FC236}">
                <a16:creationId xmlns:a16="http://schemas.microsoft.com/office/drawing/2014/main" id="{03DED233-64AF-958C-3791-022084F08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8" t="16860" r="36750" b="24927"/>
          <a:stretch/>
        </p:blipFill>
        <p:spPr bwMode="auto">
          <a:xfrm>
            <a:off x="6126480" y="1129598"/>
            <a:ext cx="2450369" cy="203927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2024 Tesla Model X Review, Pricing, &amp; Pictures | U.S. News">
            <a:extLst>
              <a:ext uri="{FF2B5EF4-FFF2-40B4-BE49-F238E27FC236}">
                <a16:creationId xmlns:a16="http://schemas.microsoft.com/office/drawing/2014/main" id="{9C93950C-6F70-6CFA-B5F7-D3F2BDB6F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3" t="36599" r="27093" b="-291"/>
          <a:stretch/>
        </p:blipFill>
        <p:spPr bwMode="auto">
          <a:xfrm>
            <a:off x="179533" y="3354407"/>
            <a:ext cx="2450370" cy="203927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2024 Toyota RAV4 Prices, Reviews, and Pictures | Edmunds">
            <a:extLst>
              <a:ext uri="{FF2B5EF4-FFF2-40B4-BE49-F238E27FC236}">
                <a16:creationId xmlns:a16="http://schemas.microsoft.com/office/drawing/2014/main" id="{33E5FB26-5895-3672-44DE-FAB188BF0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8" t="18697" r="14703" b="25791"/>
          <a:stretch/>
        </p:blipFill>
        <p:spPr bwMode="auto">
          <a:xfrm>
            <a:off x="6126480" y="3344469"/>
            <a:ext cx="2450369" cy="203279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1057">
            <a:extLst>
              <a:ext uri="{FF2B5EF4-FFF2-40B4-BE49-F238E27FC236}">
                <a16:creationId xmlns:a16="http://schemas.microsoft.com/office/drawing/2014/main" id="{7DD52F85-64B4-2704-806F-B584D8C5A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9903" y="1136079"/>
            <a:ext cx="3297784" cy="2073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3CAF7-6B9A-22AB-A67A-FE6A4FB428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6849" y="1129598"/>
            <a:ext cx="3457091" cy="2108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4B190C-5652-45E3-04F9-E8084C91B0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024"/>
          <a:stretch/>
        </p:blipFill>
        <p:spPr>
          <a:xfrm>
            <a:off x="8576849" y="3327614"/>
            <a:ext cx="3457091" cy="20660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80030D-CF2E-0CF0-13FF-E36096C1027B}"/>
              </a:ext>
            </a:extLst>
          </p:cNvPr>
          <p:cNvSpPr txBox="1"/>
          <p:nvPr/>
        </p:nvSpPr>
        <p:spPr>
          <a:xfrm>
            <a:off x="-2640828" y="1906819"/>
            <a:ext cx="2380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Working Flow</a:t>
            </a:r>
          </a:p>
        </p:txBody>
      </p:sp>
    </p:spTree>
    <p:extLst>
      <p:ext uri="{BB962C8B-B14F-4D97-AF65-F5344CB8AC3E}">
        <p14:creationId xmlns:p14="http://schemas.microsoft.com/office/powerpoint/2010/main" val="1179498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E62BD90-FDD2-4B6C-34B5-52B1D2081E06}"/>
              </a:ext>
            </a:extLst>
          </p:cNvPr>
          <p:cNvCxnSpPr/>
          <p:nvPr userDrawn="1"/>
        </p:nvCxnSpPr>
        <p:spPr>
          <a:xfrm rot="10800000" flipH="1" flipV="1">
            <a:off x="0" y="5661342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C92931D-4A62-02A5-8D34-A22D3F26D46B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0" y="4124125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459D7A-7C37-EED6-02D7-3926A8EE7278}"/>
              </a:ext>
            </a:extLst>
          </p:cNvPr>
          <p:cNvSpPr txBox="1"/>
          <p:nvPr/>
        </p:nvSpPr>
        <p:spPr>
          <a:xfrm>
            <a:off x="4403196" y="2054474"/>
            <a:ext cx="33856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EB52D6-683B-2CAD-8DFF-D5BBD5624017}"/>
              </a:ext>
            </a:extLst>
          </p:cNvPr>
          <p:cNvGrpSpPr/>
          <p:nvPr/>
        </p:nvGrpSpPr>
        <p:grpSpPr>
          <a:xfrm>
            <a:off x="4429817" y="0"/>
            <a:ext cx="7762183" cy="2754814"/>
            <a:chOff x="4429817" y="0"/>
            <a:chExt cx="7762183" cy="27548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524CCE6-8904-1F35-4D01-92251DC0C346}"/>
                </a:ext>
              </a:extLst>
            </p:cNvPr>
            <p:cNvCxnSpPr/>
            <p:nvPr/>
          </p:nvCxnSpPr>
          <p:spPr>
            <a:xfrm flipH="1" flipV="1">
              <a:off x="4429817" y="0"/>
              <a:ext cx="7762183" cy="1217597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FAB1DDD-F339-46F7-1628-7A2B7FE33EBC}"/>
                </a:ext>
              </a:extLst>
            </p:cNvPr>
            <p:cNvCxnSpPr>
              <a:cxnSpLocks/>
            </p:cNvCxnSpPr>
            <p:nvPr/>
          </p:nvCxnSpPr>
          <p:spPr>
            <a:xfrm>
              <a:off x="11065722" y="0"/>
              <a:ext cx="1126278" cy="2754814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1DCCC8-D7CB-C79A-48BC-AB4C0D1707F6}"/>
              </a:ext>
            </a:extLst>
          </p:cNvPr>
          <p:cNvSpPr txBox="1"/>
          <p:nvPr/>
        </p:nvSpPr>
        <p:spPr>
          <a:xfrm>
            <a:off x="3051313" y="3174759"/>
            <a:ext cx="6102626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kern="0" dirty="0" err="1">
                <a:solidFill>
                  <a:schemeClr val="bg1"/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Abdulrhman</a:t>
            </a:r>
            <a:r>
              <a:rPr lang="en-US" sz="1800" kern="0" dirty="0">
                <a:solidFill>
                  <a:schemeClr val="bg1"/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 Mohamed </a:t>
            </a:r>
            <a:r>
              <a:rPr lang="en-US" sz="1800" kern="0" dirty="0" err="1">
                <a:solidFill>
                  <a:schemeClr val="bg1"/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Abdelhamed</a:t>
            </a:r>
            <a:endParaRPr lang="en-US" sz="1800" kern="0" dirty="0">
              <a:solidFill>
                <a:schemeClr val="bg1"/>
              </a:solidFill>
              <a:latin typeface="+mn-lt"/>
              <a:ea typeface="Roboto Condensed Light"/>
              <a:cs typeface="Roboto Condensed Light"/>
              <a:sym typeface="Roboto Condensed Light"/>
            </a:endParaRPr>
          </a:p>
          <a:p>
            <a:pPr algn="ctr">
              <a:lnSpc>
                <a:spcPct val="150000"/>
              </a:lnSpc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Ahmed Khaled Ahmed </a:t>
            </a:r>
            <a:r>
              <a:rPr lang="en-US" sz="1800" kern="0" dirty="0" err="1">
                <a:solidFill>
                  <a:schemeClr val="bg1"/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Zaky</a:t>
            </a:r>
            <a:endParaRPr lang="en-US" sz="1800" kern="0" dirty="0">
              <a:solidFill>
                <a:schemeClr val="bg1"/>
              </a:solidFill>
              <a:latin typeface="+mn-lt"/>
              <a:ea typeface="Roboto Condensed Light"/>
              <a:cs typeface="Roboto Condensed Light"/>
              <a:sym typeface="Roboto Condensed Light"/>
            </a:endParaRPr>
          </a:p>
          <a:p>
            <a:pPr algn="ctr">
              <a:lnSpc>
                <a:spcPct val="150000"/>
              </a:lnSpc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Mazen Khaled Salah</a:t>
            </a:r>
          </a:p>
          <a:p>
            <a:pPr algn="ctr">
              <a:lnSpc>
                <a:spcPct val="150000"/>
              </a:lnSpc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Sayed Reda El Sayed</a:t>
            </a:r>
          </a:p>
          <a:p>
            <a:pPr algn="ctr">
              <a:lnSpc>
                <a:spcPct val="150000"/>
              </a:lnSpc>
            </a:pPr>
            <a:r>
              <a:rPr lang="en-US" sz="1800" kern="0" dirty="0">
                <a:solidFill>
                  <a:schemeClr val="bg1"/>
                </a:solidFill>
                <a:latin typeface="+mn-lt"/>
                <a:ea typeface="Roboto Condensed Light"/>
                <a:cs typeface="Roboto Condensed Light"/>
                <a:sym typeface="Roboto Condensed Light"/>
              </a:rPr>
              <a:t>Yousef Mohamed Anwar</a:t>
            </a:r>
          </a:p>
        </p:txBody>
      </p:sp>
    </p:spTree>
    <p:extLst>
      <p:ext uri="{BB962C8B-B14F-4D97-AF65-F5344CB8AC3E}">
        <p14:creationId xmlns:p14="http://schemas.microsoft.com/office/powerpoint/2010/main" val="60081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B145FF-8FC0-280B-CEDB-43FF9DA084A2}"/>
              </a:ext>
            </a:extLst>
          </p:cNvPr>
          <p:cNvSpPr/>
          <p:nvPr/>
        </p:nvSpPr>
        <p:spPr>
          <a:xfrm>
            <a:off x="5061940" y="285475"/>
            <a:ext cx="2265680" cy="26893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C397C7-3CCF-B466-8BAC-E80C4A837B3B}"/>
              </a:ext>
            </a:extLst>
          </p:cNvPr>
          <p:cNvSpPr/>
          <p:nvPr/>
        </p:nvSpPr>
        <p:spPr>
          <a:xfrm>
            <a:off x="5080774" y="6276437"/>
            <a:ext cx="2265680" cy="26893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1344650-00F6-DF1B-63D7-50A05862846B}"/>
              </a:ext>
            </a:extLst>
          </p:cNvPr>
          <p:cNvSpPr/>
          <p:nvPr/>
        </p:nvSpPr>
        <p:spPr>
          <a:xfrm>
            <a:off x="5066060" y="3403838"/>
            <a:ext cx="2265680" cy="26893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Divided To Groups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B6E6480-EC58-6D12-9BAD-79BACDE17D72}"/>
              </a:ext>
            </a:extLst>
          </p:cNvPr>
          <p:cNvSpPr/>
          <p:nvPr/>
        </p:nvSpPr>
        <p:spPr>
          <a:xfrm>
            <a:off x="2690608" y="3859524"/>
            <a:ext cx="2265680" cy="26893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FOTA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88DD670-F363-EE74-BD7E-237AB14D6D3C}"/>
              </a:ext>
            </a:extLst>
          </p:cNvPr>
          <p:cNvSpPr/>
          <p:nvPr/>
        </p:nvSpPr>
        <p:spPr>
          <a:xfrm>
            <a:off x="5066060" y="3859524"/>
            <a:ext cx="2265680" cy="26893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V2V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90655EF-B6FD-CE12-1EF6-7268B07EDD00}"/>
              </a:ext>
            </a:extLst>
          </p:cNvPr>
          <p:cNvSpPr/>
          <p:nvPr/>
        </p:nvSpPr>
        <p:spPr>
          <a:xfrm>
            <a:off x="7441512" y="3859525"/>
            <a:ext cx="2265680" cy="29791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Security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518F7B6-C180-58DA-FB0C-A83633CB64D1}"/>
              </a:ext>
            </a:extLst>
          </p:cNvPr>
          <p:cNvSpPr/>
          <p:nvPr/>
        </p:nvSpPr>
        <p:spPr>
          <a:xfrm>
            <a:off x="5080774" y="5812234"/>
            <a:ext cx="2265680" cy="26893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Project Integration</a:t>
            </a: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787E4A62-6A49-32D1-DF74-0BC87F556255}"/>
              </a:ext>
            </a:extLst>
          </p:cNvPr>
          <p:cNvSpPr/>
          <p:nvPr/>
        </p:nvSpPr>
        <p:spPr>
          <a:xfrm>
            <a:off x="7441513" y="4315210"/>
            <a:ext cx="2265679" cy="628366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Error Happened?</a:t>
            </a: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D850FB9D-9818-68BF-F948-5C3F0A8D84CF}"/>
              </a:ext>
            </a:extLst>
          </p:cNvPr>
          <p:cNvSpPr/>
          <p:nvPr/>
        </p:nvSpPr>
        <p:spPr>
          <a:xfrm>
            <a:off x="5311616" y="4315210"/>
            <a:ext cx="1775569" cy="628366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Error Happened?</a:t>
            </a: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9599C895-E063-4B5E-8739-DBF45EC1C27F}"/>
              </a:ext>
            </a:extLst>
          </p:cNvPr>
          <p:cNvSpPr/>
          <p:nvPr/>
        </p:nvSpPr>
        <p:spPr>
          <a:xfrm>
            <a:off x="2690608" y="4315210"/>
            <a:ext cx="2265679" cy="628366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Error Happened?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28FF9DB-4E0C-1508-3411-65929CD69525}"/>
              </a:ext>
            </a:extLst>
          </p:cNvPr>
          <p:cNvCxnSpPr>
            <a:cxnSpLocks/>
            <a:stCxn id="22" idx="2"/>
            <a:endCxn id="19" idx="1"/>
          </p:cNvCxnSpPr>
          <p:nvPr/>
        </p:nvCxnSpPr>
        <p:spPr>
          <a:xfrm rot="16200000" flipH="1">
            <a:off x="3950548" y="4816476"/>
            <a:ext cx="1003126" cy="1257326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ADBDFA-8E24-99B9-9400-1AE4C55488A7}"/>
              </a:ext>
            </a:extLst>
          </p:cNvPr>
          <p:cNvCxnSpPr>
            <a:cxnSpLocks/>
            <a:stCxn id="21" idx="2"/>
            <a:endCxn id="19" idx="0"/>
          </p:cNvCxnSpPr>
          <p:nvPr/>
        </p:nvCxnSpPr>
        <p:spPr>
          <a:xfrm>
            <a:off x="6199401" y="4943576"/>
            <a:ext cx="14213" cy="86865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503C58F-9141-E104-DDC8-5CB07B010A21}"/>
              </a:ext>
            </a:extLst>
          </p:cNvPr>
          <p:cNvCxnSpPr>
            <a:cxnSpLocks/>
            <a:stCxn id="20" idx="2"/>
            <a:endCxn id="19" idx="3"/>
          </p:cNvCxnSpPr>
          <p:nvPr/>
        </p:nvCxnSpPr>
        <p:spPr>
          <a:xfrm rot="5400000">
            <a:off x="7458841" y="4831190"/>
            <a:ext cx="1003126" cy="1227899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E56757-3877-4A5D-394C-C74B0C34C270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>
            <a:off x="3823448" y="4128459"/>
            <a:ext cx="0" cy="18675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CE2A3E-BCAE-9500-C69F-3695AD9C3CC9}"/>
              </a:ext>
            </a:extLst>
          </p:cNvPr>
          <p:cNvCxnSpPr>
            <a:cxnSpLocks/>
            <a:stCxn id="17" idx="2"/>
            <a:endCxn id="21" idx="0"/>
          </p:cNvCxnSpPr>
          <p:nvPr/>
        </p:nvCxnSpPr>
        <p:spPr>
          <a:xfrm>
            <a:off x="6198900" y="4128459"/>
            <a:ext cx="501" cy="18675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EBA9B9-A5F6-A520-46AD-25910B12861A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8574352" y="4157438"/>
            <a:ext cx="1" cy="15777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5E0861D-7561-F933-E186-5316B908AE86}"/>
              </a:ext>
            </a:extLst>
          </p:cNvPr>
          <p:cNvCxnSpPr>
            <a:cxnSpLocks/>
            <a:stCxn id="20" idx="3"/>
            <a:endCxn id="18" idx="3"/>
          </p:cNvCxnSpPr>
          <p:nvPr/>
        </p:nvCxnSpPr>
        <p:spPr>
          <a:xfrm flipV="1">
            <a:off x="9707192" y="4008482"/>
            <a:ext cx="12700" cy="620911"/>
          </a:xfrm>
          <a:prstGeom prst="bentConnector3">
            <a:avLst>
              <a:gd name="adj1" fmla="val 180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86C67024-D797-F2BD-F076-08A9BCE6D173}"/>
              </a:ext>
            </a:extLst>
          </p:cNvPr>
          <p:cNvCxnSpPr>
            <a:cxnSpLocks/>
            <a:stCxn id="22" idx="1"/>
            <a:endCxn id="16" idx="1"/>
          </p:cNvCxnSpPr>
          <p:nvPr/>
        </p:nvCxnSpPr>
        <p:spPr>
          <a:xfrm rot="10800000">
            <a:off x="2690608" y="3993993"/>
            <a:ext cx="12700" cy="635401"/>
          </a:xfrm>
          <a:prstGeom prst="bentConnector3">
            <a:avLst>
              <a:gd name="adj1" fmla="val 180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D6D37C5-D188-FD3B-D0F1-9BE43A3176C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59700" y="4347427"/>
            <a:ext cx="498790" cy="43821"/>
          </a:xfrm>
          <a:prstGeom prst="bentConnector3">
            <a:avLst>
              <a:gd name="adj1" fmla="val 2132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7C96E444-0B4D-CCBE-67CC-390605C7CCAD}"/>
              </a:ext>
            </a:extLst>
          </p:cNvPr>
          <p:cNvSpPr/>
          <p:nvPr/>
        </p:nvSpPr>
        <p:spPr>
          <a:xfrm>
            <a:off x="3598244" y="5063470"/>
            <a:ext cx="479835" cy="47983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96D6B27-90A8-62B7-0EC1-6A952145A704}"/>
              </a:ext>
            </a:extLst>
          </p:cNvPr>
          <p:cNvSpPr/>
          <p:nvPr/>
        </p:nvSpPr>
        <p:spPr>
          <a:xfrm>
            <a:off x="5973197" y="5063470"/>
            <a:ext cx="479835" cy="47983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0F5259C-4572-8B60-D501-942FE81F2CF9}"/>
              </a:ext>
            </a:extLst>
          </p:cNvPr>
          <p:cNvSpPr/>
          <p:nvPr/>
        </p:nvSpPr>
        <p:spPr>
          <a:xfrm>
            <a:off x="8349148" y="5063470"/>
            <a:ext cx="479835" cy="47983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28B8B3C-1F84-68C9-7139-A468BD39EDD5}"/>
              </a:ext>
            </a:extLst>
          </p:cNvPr>
          <p:cNvCxnSpPr>
            <a:cxnSpLocks/>
            <a:stCxn id="19" idx="2"/>
            <a:endCxn id="6" idx="0"/>
          </p:cNvCxnSpPr>
          <p:nvPr/>
        </p:nvCxnSpPr>
        <p:spPr>
          <a:xfrm>
            <a:off x="6213614" y="6081169"/>
            <a:ext cx="0" cy="19526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754C9DE-8619-5EEA-3327-4691C8C45149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6198900" y="3672773"/>
            <a:ext cx="0" cy="18675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Connector: Elbow 1023">
            <a:extLst>
              <a:ext uri="{FF2B5EF4-FFF2-40B4-BE49-F238E27FC236}">
                <a16:creationId xmlns:a16="http://schemas.microsoft.com/office/drawing/2014/main" id="{7E6BDB05-28BA-7712-581B-BB87D02FC1CB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>
            <a:off x="7331740" y="3538306"/>
            <a:ext cx="1242612" cy="321219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7" name="Connector: Elbow 1026">
            <a:extLst>
              <a:ext uri="{FF2B5EF4-FFF2-40B4-BE49-F238E27FC236}">
                <a16:creationId xmlns:a16="http://schemas.microsoft.com/office/drawing/2014/main" id="{6AF78981-EA58-BFA1-1D07-0AF93BF34C8F}"/>
              </a:ext>
            </a:extLst>
          </p:cNvPr>
          <p:cNvCxnSpPr>
            <a:cxnSpLocks/>
            <a:stCxn id="15" idx="1"/>
            <a:endCxn id="16" idx="0"/>
          </p:cNvCxnSpPr>
          <p:nvPr/>
        </p:nvCxnSpPr>
        <p:spPr>
          <a:xfrm rot="10800000" flipV="1">
            <a:off x="3823448" y="3538306"/>
            <a:ext cx="1242612" cy="321218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0" name="Rectangle: Rounded Corners 1029">
            <a:extLst>
              <a:ext uri="{FF2B5EF4-FFF2-40B4-BE49-F238E27FC236}">
                <a16:creationId xmlns:a16="http://schemas.microsoft.com/office/drawing/2014/main" id="{AEDF863D-595C-395E-E47F-541F65EA76D9}"/>
              </a:ext>
            </a:extLst>
          </p:cNvPr>
          <p:cNvSpPr/>
          <p:nvPr/>
        </p:nvSpPr>
        <p:spPr>
          <a:xfrm>
            <a:off x="4097254" y="915550"/>
            <a:ext cx="4201218" cy="26893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Brainstorming To Solve the problems</a:t>
            </a:r>
          </a:p>
        </p:txBody>
      </p:sp>
      <p:sp>
        <p:nvSpPr>
          <p:cNvPr id="1033" name="Diamond 1032">
            <a:extLst>
              <a:ext uri="{FF2B5EF4-FFF2-40B4-BE49-F238E27FC236}">
                <a16:creationId xmlns:a16="http://schemas.microsoft.com/office/drawing/2014/main" id="{8F4BC8E0-432D-D646-79EF-D8C326A19B22}"/>
              </a:ext>
            </a:extLst>
          </p:cNvPr>
          <p:cNvSpPr/>
          <p:nvPr/>
        </p:nvSpPr>
        <p:spPr>
          <a:xfrm>
            <a:off x="5335300" y="1364200"/>
            <a:ext cx="1726199" cy="702572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Problem solved?</a:t>
            </a:r>
          </a:p>
        </p:txBody>
      </p:sp>
      <p:sp>
        <p:nvSpPr>
          <p:cNvPr id="1056" name="Rectangle: Rounded Corners 1055">
            <a:extLst>
              <a:ext uri="{FF2B5EF4-FFF2-40B4-BE49-F238E27FC236}">
                <a16:creationId xmlns:a16="http://schemas.microsoft.com/office/drawing/2014/main" id="{FF093929-9156-FF0D-A99C-167FD45C7B80}"/>
              </a:ext>
            </a:extLst>
          </p:cNvPr>
          <p:cNvSpPr/>
          <p:nvPr/>
        </p:nvSpPr>
        <p:spPr>
          <a:xfrm>
            <a:off x="4098041" y="2925470"/>
            <a:ext cx="4200718" cy="26893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Gathering the Problems and ideas</a:t>
            </a:r>
          </a:p>
        </p:txBody>
      </p: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1C089C36-6BED-8F58-A866-D83A066356E4}"/>
              </a:ext>
            </a:extLst>
          </p:cNvPr>
          <p:cNvCxnSpPr>
            <a:cxnSpLocks/>
            <a:stCxn id="5" idx="2"/>
            <a:endCxn id="1030" idx="0"/>
          </p:cNvCxnSpPr>
          <p:nvPr/>
        </p:nvCxnSpPr>
        <p:spPr>
          <a:xfrm>
            <a:off x="6194780" y="554410"/>
            <a:ext cx="3083" cy="36114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65A2138F-C9F8-3F31-5B37-1DE661A0F928}"/>
              </a:ext>
            </a:extLst>
          </p:cNvPr>
          <p:cNvCxnSpPr>
            <a:cxnSpLocks/>
            <a:stCxn id="1056" idx="2"/>
            <a:endCxn id="15" idx="0"/>
          </p:cNvCxnSpPr>
          <p:nvPr/>
        </p:nvCxnSpPr>
        <p:spPr>
          <a:xfrm>
            <a:off x="6198400" y="3194405"/>
            <a:ext cx="500" cy="20943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6" name="Rectangle: Rounded Corners 1165">
            <a:extLst>
              <a:ext uri="{FF2B5EF4-FFF2-40B4-BE49-F238E27FC236}">
                <a16:creationId xmlns:a16="http://schemas.microsoft.com/office/drawing/2014/main" id="{805BAFD0-86F9-F824-E439-AFE800FF0BC1}"/>
              </a:ext>
            </a:extLst>
          </p:cNvPr>
          <p:cNvSpPr/>
          <p:nvPr/>
        </p:nvSpPr>
        <p:spPr>
          <a:xfrm>
            <a:off x="5190777" y="2430039"/>
            <a:ext cx="2015243" cy="28599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Check with GP Mentor</a:t>
            </a:r>
          </a:p>
        </p:txBody>
      </p:sp>
      <p:cxnSp>
        <p:nvCxnSpPr>
          <p:cNvPr id="1172" name="Straight Arrow Connector 1171">
            <a:extLst>
              <a:ext uri="{FF2B5EF4-FFF2-40B4-BE49-F238E27FC236}">
                <a16:creationId xmlns:a16="http://schemas.microsoft.com/office/drawing/2014/main" id="{33C816EE-4F19-A758-3741-7E6D9AA180A7}"/>
              </a:ext>
            </a:extLst>
          </p:cNvPr>
          <p:cNvCxnSpPr>
            <a:stCxn id="1033" idx="2"/>
            <a:endCxn id="1166" idx="0"/>
          </p:cNvCxnSpPr>
          <p:nvPr/>
        </p:nvCxnSpPr>
        <p:spPr>
          <a:xfrm flipH="1">
            <a:off x="6198399" y="2066772"/>
            <a:ext cx="1" cy="36326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5" name="Connector: Elbow 1174">
            <a:extLst>
              <a:ext uri="{FF2B5EF4-FFF2-40B4-BE49-F238E27FC236}">
                <a16:creationId xmlns:a16="http://schemas.microsoft.com/office/drawing/2014/main" id="{297CBE0C-EAA7-5730-037A-936E26DE8DC3}"/>
              </a:ext>
            </a:extLst>
          </p:cNvPr>
          <p:cNvCxnSpPr>
            <a:stCxn id="1166" idx="2"/>
            <a:endCxn id="1056" idx="0"/>
          </p:cNvCxnSpPr>
          <p:nvPr/>
        </p:nvCxnSpPr>
        <p:spPr>
          <a:xfrm rot="16200000" flipH="1">
            <a:off x="6093683" y="2820752"/>
            <a:ext cx="209433" cy="1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0" name="Straight Arrow Connector 1209">
            <a:extLst>
              <a:ext uri="{FF2B5EF4-FFF2-40B4-BE49-F238E27FC236}">
                <a16:creationId xmlns:a16="http://schemas.microsoft.com/office/drawing/2014/main" id="{400F7E09-63A6-5960-D7B3-1638BE71E136}"/>
              </a:ext>
            </a:extLst>
          </p:cNvPr>
          <p:cNvCxnSpPr>
            <a:stCxn id="1030" idx="2"/>
            <a:endCxn id="1033" idx="0"/>
          </p:cNvCxnSpPr>
          <p:nvPr/>
        </p:nvCxnSpPr>
        <p:spPr>
          <a:xfrm>
            <a:off x="6197863" y="1184485"/>
            <a:ext cx="537" cy="17971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2" name="Connector: Elbow 1211">
            <a:extLst>
              <a:ext uri="{FF2B5EF4-FFF2-40B4-BE49-F238E27FC236}">
                <a16:creationId xmlns:a16="http://schemas.microsoft.com/office/drawing/2014/main" id="{68EFCFD3-2AB9-2A24-BA7E-B95236351DD6}"/>
              </a:ext>
            </a:extLst>
          </p:cNvPr>
          <p:cNvCxnSpPr>
            <a:stCxn id="1033" idx="3"/>
            <a:endCxn id="1030" idx="3"/>
          </p:cNvCxnSpPr>
          <p:nvPr/>
        </p:nvCxnSpPr>
        <p:spPr>
          <a:xfrm flipV="1">
            <a:off x="7061499" y="1050018"/>
            <a:ext cx="1236973" cy="665468"/>
          </a:xfrm>
          <a:prstGeom prst="bentConnector3">
            <a:avLst>
              <a:gd name="adj1" fmla="val 118481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5" name="Oval 1094">
            <a:extLst>
              <a:ext uri="{FF2B5EF4-FFF2-40B4-BE49-F238E27FC236}">
                <a16:creationId xmlns:a16="http://schemas.microsoft.com/office/drawing/2014/main" id="{47FE3319-49F6-7FC5-FCEE-E1BB44CDB474}"/>
              </a:ext>
            </a:extLst>
          </p:cNvPr>
          <p:cNvSpPr/>
          <p:nvPr/>
        </p:nvSpPr>
        <p:spPr>
          <a:xfrm>
            <a:off x="7563200" y="1489225"/>
            <a:ext cx="479835" cy="47983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3CDB7E15-6457-4B58-8443-EAAC2F2C4D21}"/>
              </a:ext>
            </a:extLst>
          </p:cNvPr>
          <p:cNvSpPr txBox="1"/>
          <p:nvPr/>
        </p:nvSpPr>
        <p:spPr>
          <a:xfrm>
            <a:off x="600084" y="1906819"/>
            <a:ext cx="2380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Working Flow</a:t>
            </a:r>
          </a:p>
        </p:txBody>
      </p:sp>
      <p:sp>
        <p:nvSpPr>
          <p:cNvPr id="1235" name="TextBox 1234">
            <a:extLst>
              <a:ext uri="{FF2B5EF4-FFF2-40B4-BE49-F238E27FC236}">
                <a16:creationId xmlns:a16="http://schemas.microsoft.com/office/drawing/2014/main" id="{ACEFE690-23EC-DF86-D1A7-6352844D61A1}"/>
              </a:ext>
            </a:extLst>
          </p:cNvPr>
          <p:cNvSpPr txBox="1"/>
          <p:nvPr/>
        </p:nvSpPr>
        <p:spPr>
          <a:xfrm>
            <a:off x="12436078" y="2408292"/>
            <a:ext cx="42405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Introduction </a:t>
            </a:r>
          </a:p>
          <a:p>
            <a:r>
              <a:rPr lang="en-US" sz="5400" b="1" dirty="0">
                <a:solidFill>
                  <a:schemeClr val="bg1"/>
                </a:solidFill>
              </a:rPr>
              <a:t>to FOTA</a:t>
            </a:r>
          </a:p>
        </p:txBody>
      </p:sp>
      <p:sp>
        <p:nvSpPr>
          <p:cNvPr id="1236" name="TextBox 1235">
            <a:extLst>
              <a:ext uri="{FF2B5EF4-FFF2-40B4-BE49-F238E27FC236}">
                <a16:creationId xmlns:a16="http://schemas.microsoft.com/office/drawing/2014/main" id="{BD50F600-D07E-AAFE-7409-1FB517EB93AA}"/>
              </a:ext>
            </a:extLst>
          </p:cNvPr>
          <p:cNvSpPr txBox="1"/>
          <p:nvPr/>
        </p:nvSpPr>
        <p:spPr>
          <a:xfrm>
            <a:off x="-1171618" y="2731457"/>
            <a:ext cx="12532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02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36350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54" grpId="0" animBg="1"/>
      <p:bldP spid="55" grpId="0" animBg="1"/>
      <p:bldP spid="56" grpId="0" animBg="1"/>
      <p:bldP spid="1030" grpId="0" animBg="1"/>
      <p:bldP spid="1033" grpId="0" animBg="1"/>
      <p:bldP spid="1056" grpId="0" animBg="1"/>
      <p:bldP spid="1166" grpId="0" animBg="1"/>
      <p:bldP spid="109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E62BD90-FDD2-4B6C-34B5-52B1D2081E06}"/>
              </a:ext>
            </a:extLst>
          </p:cNvPr>
          <p:cNvCxnSpPr/>
          <p:nvPr userDrawn="1"/>
        </p:nvCxnSpPr>
        <p:spPr>
          <a:xfrm rot="10800000" flipH="1" flipV="1">
            <a:off x="0" y="5661342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C92931D-4A62-02A5-8D34-A22D3F26D46B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0" y="4124125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>
            <a:extLst>
              <a:ext uri="{FF2B5EF4-FFF2-40B4-BE49-F238E27FC236}">
                <a16:creationId xmlns:a16="http://schemas.microsoft.com/office/drawing/2014/main" id="{366E1BE5-B559-7532-FB52-5807C42FF37C}"/>
              </a:ext>
            </a:extLst>
          </p:cNvPr>
          <p:cNvSpPr txBox="1"/>
          <p:nvPr/>
        </p:nvSpPr>
        <p:spPr>
          <a:xfrm>
            <a:off x="2485589" y="2731457"/>
            <a:ext cx="12532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02</a:t>
            </a:r>
            <a:endParaRPr lang="en-US" sz="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459D7A-7C37-EED6-02D7-3926A8EE7278}"/>
              </a:ext>
            </a:extLst>
          </p:cNvPr>
          <p:cNvSpPr txBox="1"/>
          <p:nvPr/>
        </p:nvSpPr>
        <p:spPr>
          <a:xfrm>
            <a:off x="4582131" y="2408292"/>
            <a:ext cx="42405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Introduction </a:t>
            </a:r>
          </a:p>
          <a:p>
            <a:r>
              <a:rPr lang="en-US" sz="5400" b="1" dirty="0">
                <a:solidFill>
                  <a:schemeClr val="bg1"/>
                </a:solidFill>
              </a:rPr>
              <a:t>to FOTA</a:t>
            </a:r>
          </a:p>
        </p:txBody>
      </p:sp>
      <p:sp>
        <p:nvSpPr>
          <p:cNvPr id="3" name="Google Shape;184;p32">
            <a:extLst>
              <a:ext uri="{FF2B5EF4-FFF2-40B4-BE49-F238E27FC236}">
                <a16:creationId xmlns:a16="http://schemas.microsoft.com/office/drawing/2014/main" id="{C7CA0055-7BD7-A9D2-DB23-AA04A3860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11009" y="6878939"/>
            <a:ext cx="8369978" cy="1919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Integration of a reliable bootloader and a secure FOTA update mechanism ensures that devices can be updated remotely, enhancing their functionality, security, and reliability over time.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F02ACF-F023-71BE-C0DD-9E7B09071014}"/>
              </a:ext>
            </a:extLst>
          </p:cNvPr>
          <p:cNvSpPr txBox="1"/>
          <p:nvPr/>
        </p:nvSpPr>
        <p:spPr>
          <a:xfrm>
            <a:off x="4691415" y="-690743"/>
            <a:ext cx="2809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What is FOTA?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97C161-29F9-4E0D-235E-B4B3F489E9FF}"/>
              </a:ext>
            </a:extLst>
          </p:cNvPr>
          <p:cNvGrpSpPr/>
          <p:nvPr/>
        </p:nvGrpSpPr>
        <p:grpSpPr>
          <a:xfrm>
            <a:off x="4429817" y="0"/>
            <a:ext cx="7762183" cy="2754814"/>
            <a:chOff x="4429817" y="0"/>
            <a:chExt cx="7762183" cy="27548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316D7CD-96B4-EE85-9FF8-85CA460C721B}"/>
                </a:ext>
              </a:extLst>
            </p:cNvPr>
            <p:cNvCxnSpPr/>
            <p:nvPr/>
          </p:nvCxnSpPr>
          <p:spPr>
            <a:xfrm flipH="1" flipV="1">
              <a:off x="4429817" y="0"/>
              <a:ext cx="7762183" cy="1217597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A2C8F6C-5B46-78C1-BA50-AC2A7EE17B5D}"/>
                </a:ext>
              </a:extLst>
            </p:cNvPr>
            <p:cNvCxnSpPr>
              <a:cxnSpLocks/>
            </p:cNvCxnSpPr>
            <p:nvPr/>
          </p:nvCxnSpPr>
          <p:spPr>
            <a:xfrm>
              <a:off x="11065722" y="0"/>
              <a:ext cx="1126278" cy="2754814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890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70B8DB-6AB0-CE4B-E6A8-E8E88323CEB6}"/>
              </a:ext>
            </a:extLst>
          </p:cNvPr>
          <p:cNvGrpSpPr/>
          <p:nvPr/>
        </p:nvGrpSpPr>
        <p:grpSpPr>
          <a:xfrm>
            <a:off x="4429817" y="0"/>
            <a:ext cx="7762183" cy="2754814"/>
            <a:chOff x="4429817" y="0"/>
            <a:chExt cx="7762183" cy="275481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17C7315-41D6-0549-68DE-F2FE5D0CAD33}"/>
                </a:ext>
              </a:extLst>
            </p:cNvPr>
            <p:cNvCxnSpPr/>
            <p:nvPr/>
          </p:nvCxnSpPr>
          <p:spPr>
            <a:xfrm flipH="1" flipV="1">
              <a:off x="4429817" y="0"/>
              <a:ext cx="7762183" cy="1217597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B2CB97-1C09-A0E7-7FEF-52399ED88CD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5722" y="0"/>
              <a:ext cx="1126278" cy="2754814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82B4DE-9E7D-82CF-7112-4B0CA2B51F43}"/>
              </a:ext>
            </a:extLst>
          </p:cNvPr>
          <p:cNvCxnSpPr/>
          <p:nvPr userDrawn="1"/>
        </p:nvCxnSpPr>
        <p:spPr>
          <a:xfrm rot="10800000" flipH="1" flipV="1">
            <a:off x="0" y="5661342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B5DEAE-656A-95FD-FC82-63F180B66263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0" y="4124125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84;p32">
            <a:extLst>
              <a:ext uri="{FF2B5EF4-FFF2-40B4-BE49-F238E27FC236}">
                <a16:creationId xmlns:a16="http://schemas.microsoft.com/office/drawing/2014/main" id="{79EBD2AE-657C-F969-81C8-0C86381986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11010" y="2642456"/>
            <a:ext cx="8369978" cy="1919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Integration of a reliable bootloader and a secure FOTA update mechanism ensures that devices can be updated remotely, enhancing their functionality, security, and reliability over time.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8EE1EC-8EAC-B5DB-DFD6-E333E7518A9D}"/>
              </a:ext>
            </a:extLst>
          </p:cNvPr>
          <p:cNvSpPr txBox="1"/>
          <p:nvPr/>
        </p:nvSpPr>
        <p:spPr>
          <a:xfrm>
            <a:off x="4691415" y="2024711"/>
            <a:ext cx="2809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What is FOTA?</a:t>
            </a:r>
          </a:p>
        </p:txBody>
      </p:sp>
      <p:sp>
        <p:nvSpPr>
          <p:cNvPr id="2" name="Google Shape;226;p35">
            <a:extLst>
              <a:ext uri="{FF2B5EF4-FFF2-40B4-BE49-F238E27FC236}">
                <a16:creationId xmlns:a16="http://schemas.microsoft.com/office/drawing/2014/main" id="{823C8221-F4A0-0629-3F85-8C7E1FFDA738}"/>
              </a:ext>
            </a:extLst>
          </p:cNvPr>
          <p:cNvSpPr txBox="1">
            <a:spLocks/>
          </p:cNvSpPr>
          <p:nvPr/>
        </p:nvSpPr>
        <p:spPr>
          <a:xfrm>
            <a:off x="13371322" y="1217597"/>
            <a:ext cx="10913165" cy="4904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Low">
              <a:buClr>
                <a:srgbClr val="434343"/>
              </a:buClr>
              <a:buSzPts val="1100"/>
            </a:pPr>
            <a:r>
              <a:rPr lang="en-US" sz="2000" b="1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Check for Update:</a:t>
            </a:r>
          </a:p>
          <a:p>
            <a:pPr algn="justLow">
              <a:buClr>
                <a:srgbClr val="434343"/>
              </a:buClr>
              <a:buSzPts val="1100"/>
            </a:pPr>
            <a:r>
              <a:rPr lang="en-US" sz="1800" kern="0" dirty="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Determine the availability of newer firmware versions from the server (Firebase).</a:t>
            </a:r>
          </a:p>
          <a:p>
            <a:pPr algn="justLow">
              <a:buClr>
                <a:srgbClr val="434343"/>
              </a:buClr>
              <a:buSzPts val="1100"/>
            </a:pPr>
            <a:endParaRPr lang="en-US" sz="1200" kern="0" dirty="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algn="justLow">
              <a:buClr>
                <a:srgbClr val="434343"/>
              </a:buClr>
              <a:buSzPts val="1100"/>
            </a:pPr>
            <a:r>
              <a:rPr lang="en-US" sz="2000" b="1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Get the Update from the Server:</a:t>
            </a:r>
          </a:p>
          <a:p>
            <a:pPr algn="justLow">
              <a:buClr>
                <a:srgbClr val="434343"/>
              </a:buClr>
              <a:buSzPts val="1100"/>
            </a:pPr>
            <a:r>
              <a:rPr lang="en-US" sz="1800" kern="0" dirty="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This process encompasses establishing a secure connection, downloading the firmware update package, and validating the version of the downloaded update.</a:t>
            </a:r>
          </a:p>
          <a:p>
            <a:pPr algn="justLow">
              <a:buClr>
                <a:srgbClr val="434343"/>
              </a:buClr>
              <a:buSzPts val="1100"/>
            </a:pPr>
            <a:endParaRPr lang="en-US" sz="1200" kern="0" dirty="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algn="justLow">
              <a:buClr>
                <a:srgbClr val="434343"/>
              </a:buClr>
              <a:buSzPts val="1100"/>
            </a:pPr>
            <a:r>
              <a:rPr lang="en-US" sz="2000" b="1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Encryption:</a:t>
            </a:r>
          </a:p>
          <a:p>
            <a:pPr algn="justLow">
              <a:buClr>
                <a:srgbClr val="434343"/>
              </a:buClr>
              <a:buSzPts val="1100"/>
            </a:pPr>
            <a:r>
              <a:rPr lang="en-US" sz="1800" kern="0" dirty="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Implemented AES encryption as an advanced security measure, creating a unique code accessible only to your device and the server.</a:t>
            </a:r>
          </a:p>
          <a:p>
            <a:pPr algn="justLow">
              <a:buClr>
                <a:srgbClr val="434343"/>
              </a:buClr>
              <a:buSzPts val="1100"/>
            </a:pPr>
            <a:endParaRPr lang="en-US" sz="1200" kern="0" dirty="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algn="justLow">
              <a:buClr>
                <a:srgbClr val="434343"/>
              </a:buClr>
              <a:buSzPts val="1100"/>
            </a:pPr>
            <a:r>
              <a:rPr lang="en-US" sz="2000" b="1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Condensed Light"/>
                <a:ea typeface="Roboto Condensed Light"/>
                <a:cs typeface="Roboto Condensed Light"/>
              </a:rPr>
              <a:t>V2V:</a:t>
            </a:r>
          </a:p>
          <a:p>
            <a:pPr algn="justLow">
              <a:buClr>
                <a:srgbClr val="434343"/>
              </a:buClr>
              <a:buSzPts val="1100"/>
            </a:pPr>
            <a:r>
              <a:rPr lang="en-US" sz="1800" kern="0" dirty="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</a:rPr>
              <a:t>Used to update the car via secure authenticated vehicles.</a:t>
            </a:r>
            <a:endParaRPr lang="en-US" sz="1800" kern="0" dirty="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algn="justLow">
              <a:buClr>
                <a:srgbClr val="434343"/>
              </a:buClr>
              <a:buSzPts val="1100"/>
            </a:pPr>
            <a:endParaRPr lang="en-US" sz="1200" kern="0" dirty="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algn="justLow">
              <a:buClr>
                <a:srgbClr val="434343"/>
              </a:buClr>
              <a:buSzPts val="1100"/>
            </a:pPr>
            <a:r>
              <a:rPr lang="en-US" sz="2000" b="1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Condensed Light"/>
                <a:ea typeface="Roboto Condensed Light"/>
                <a:cs typeface="Roboto Condensed Light"/>
              </a:rPr>
              <a:t>OTP For Authentication: </a:t>
            </a:r>
          </a:p>
          <a:p>
            <a:pPr algn="justLow">
              <a:buClr>
                <a:srgbClr val="434343"/>
              </a:buClr>
              <a:buSzPts val="1100"/>
            </a:pPr>
            <a:r>
              <a:rPr lang="en-US" sz="1800" kern="0" dirty="0">
                <a:solidFill>
                  <a:schemeClr val="bg1"/>
                </a:solidFill>
                <a:latin typeface="Roboto Condensed Light"/>
                <a:ea typeface="Roboto Condensed Light"/>
                <a:cs typeface="Roboto Condensed Light"/>
              </a:rPr>
              <a:t>Used for verify the update to the user.</a:t>
            </a:r>
          </a:p>
          <a:p>
            <a:pPr algn="justLow">
              <a:buClr>
                <a:srgbClr val="434343"/>
              </a:buClr>
              <a:buSzPts val="1100"/>
            </a:pPr>
            <a:endParaRPr lang="en-US" sz="1800" kern="0" dirty="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algn="justLow">
              <a:buClr>
                <a:srgbClr val="434343"/>
              </a:buClr>
              <a:buSzPts val="1100"/>
            </a:pPr>
            <a:endParaRPr lang="en-US" sz="1800" kern="0" dirty="0">
              <a:solidFill>
                <a:schemeClr val="bg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A3E438-C755-C093-DBEE-AC5ED441F1E4}"/>
              </a:ext>
            </a:extLst>
          </p:cNvPr>
          <p:cNvSpPr txBox="1"/>
          <p:nvPr/>
        </p:nvSpPr>
        <p:spPr>
          <a:xfrm>
            <a:off x="-3125847" y="2170039"/>
            <a:ext cx="2943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FOTA Features </a:t>
            </a:r>
          </a:p>
        </p:txBody>
      </p:sp>
    </p:spTree>
    <p:extLst>
      <p:ext uri="{BB962C8B-B14F-4D97-AF65-F5344CB8AC3E}">
        <p14:creationId xmlns:p14="http://schemas.microsoft.com/office/powerpoint/2010/main" val="271150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010A10"/>
            </a:gs>
            <a:gs pos="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  <a:gs pos="70000">
              <a:srgbClr val="010A1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70B8DB-6AB0-CE4B-E6A8-E8E88323CEB6}"/>
              </a:ext>
            </a:extLst>
          </p:cNvPr>
          <p:cNvGrpSpPr/>
          <p:nvPr/>
        </p:nvGrpSpPr>
        <p:grpSpPr>
          <a:xfrm>
            <a:off x="4429817" y="0"/>
            <a:ext cx="7762183" cy="2754814"/>
            <a:chOff x="4429817" y="0"/>
            <a:chExt cx="7762183" cy="275481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17C7315-41D6-0549-68DE-F2FE5D0CAD33}"/>
                </a:ext>
              </a:extLst>
            </p:cNvPr>
            <p:cNvCxnSpPr/>
            <p:nvPr/>
          </p:nvCxnSpPr>
          <p:spPr>
            <a:xfrm flipH="1" flipV="1">
              <a:off x="4429817" y="0"/>
              <a:ext cx="7762183" cy="1217597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B2CB97-1C09-A0E7-7FEF-52399ED88CD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5722" y="0"/>
              <a:ext cx="1126278" cy="2754814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82B4DE-9E7D-82CF-7112-4B0CA2B51F43}"/>
              </a:ext>
            </a:extLst>
          </p:cNvPr>
          <p:cNvCxnSpPr/>
          <p:nvPr userDrawn="1"/>
        </p:nvCxnSpPr>
        <p:spPr>
          <a:xfrm rot="10800000" flipH="1" flipV="1">
            <a:off x="0" y="5661342"/>
            <a:ext cx="7762183" cy="12175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B5DEAE-656A-95FD-FC82-63F180B66263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0" y="4124125"/>
            <a:ext cx="1126278" cy="27548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6063925-B474-30F4-0195-A152238FA75E}"/>
              </a:ext>
            </a:extLst>
          </p:cNvPr>
          <p:cNvSpPr/>
          <p:nvPr/>
        </p:nvSpPr>
        <p:spPr>
          <a:xfrm>
            <a:off x="139493" y="1780914"/>
            <a:ext cx="1648086" cy="164808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2F56902-1F4B-18FA-F420-2989A7E61660}"/>
              </a:ext>
            </a:extLst>
          </p:cNvPr>
          <p:cNvSpPr/>
          <p:nvPr/>
        </p:nvSpPr>
        <p:spPr>
          <a:xfrm>
            <a:off x="2194923" y="1780914"/>
            <a:ext cx="1648086" cy="164808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AES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Encryption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04065B-8F20-3AD7-7B49-283A9491C4BF}"/>
              </a:ext>
            </a:extLst>
          </p:cNvPr>
          <p:cNvSpPr/>
          <p:nvPr/>
        </p:nvSpPr>
        <p:spPr>
          <a:xfrm>
            <a:off x="7906526" y="1780914"/>
            <a:ext cx="1648086" cy="164808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AES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Decryption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F51634-14FE-913A-E19E-25BC1728DBD6}"/>
              </a:ext>
            </a:extLst>
          </p:cNvPr>
          <p:cNvSpPr/>
          <p:nvPr/>
        </p:nvSpPr>
        <p:spPr>
          <a:xfrm>
            <a:off x="10097294" y="1780914"/>
            <a:ext cx="1648086" cy="164808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Vehicle 1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FE793F-48CB-32E7-48AD-474C4F2EB820}"/>
              </a:ext>
            </a:extLst>
          </p:cNvPr>
          <p:cNvSpPr/>
          <p:nvPr/>
        </p:nvSpPr>
        <p:spPr>
          <a:xfrm>
            <a:off x="7990404" y="4435461"/>
            <a:ext cx="1648086" cy="164808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Vehicle 2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3F82AE2-D41C-EF6C-619F-16E665FD62CF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9554612" y="2604957"/>
            <a:ext cx="542682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DA0366D-D3DF-A96B-7BA4-C8A92ED253BB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>
            <a:off x="6944387" y="2604957"/>
            <a:ext cx="962139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E90F24-C03F-26C8-3E95-B815C467F5BE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843009" y="2604957"/>
            <a:ext cx="415089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A30FD70-F8EA-7671-AB6F-B0D65DA6BF00}"/>
              </a:ext>
            </a:extLst>
          </p:cNvPr>
          <p:cNvCxnSpPr>
            <a:stCxn id="31" idx="6"/>
            <a:endCxn id="2" idx="2"/>
          </p:cNvCxnSpPr>
          <p:nvPr/>
        </p:nvCxnSpPr>
        <p:spPr>
          <a:xfrm>
            <a:off x="1787579" y="2604957"/>
            <a:ext cx="407344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0" name="Picture 59" descr="A white paper with a red label&#10;&#10;Description automatically generated">
            <a:extLst>
              <a:ext uri="{FF2B5EF4-FFF2-40B4-BE49-F238E27FC236}">
                <a16:creationId xmlns:a16="http://schemas.microsoft.com/office/drawing/2014/main" id="{D8AAB1B1-BA8A-6B84-6E57-8D7A8D10E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067" y="1977280"/>
            <a:ext cx="508706" cy="50870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979203D-5D82-95CF-D51E-41D7895DAA0A}"/>
              </a:ext>
            </a:extLst>
          </p:cNvPr>
          <p:cNvGrpSpPr/>
          <p:nvPr/>
        </p:nvGrpSpPr>
        <p:grpSpPr>
          <a:xfrm>
            <a:off x="3800351" y="2009120"/>
            <a:ext cx="508706" cy="508705"/>
            <a:chOff x="4714948" y="1977302"/>
            <a:chExt cx="508706" cy="508705"/>
          </a:xfrm>
        </p:grpSpPr>
        <p:pic>
          <p:nvPicPr>
            <p:cNvPr id="61" name="Picture 60" descr="A white paper with a red label&#10;&#10;Description automatically generated">
              <a:extLst>
                <a:ext uri="{FF2B5EF4-FFF2-40B4-BE49-F238E27FC236}">
                  <a16:creationId xmlns:a16="http://schemas.microsoft.com/office/drawing/2014/main" id="{55B4B5D9-A828-BF24-5D9B-C1466ED2B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4948" y="1977302"/>
              <a:ext cx="508706" cy="508705"/>
            </a:xfrm>
            <a:prstGeom prst="rect">
              <a:avLst/>
            </a:prstGeom>
          </p:spPr>
        </p:pic>
        <p:pic>
          <p:nvPicPr>
            <p:cNvPr id="63" name="Graphic 62" descr="Lock with solid fill">
              <a:extLst>
                <a:ext uri="{FF2B5EF4-FFF2-40B4-BE49-F238E27FC236}">
                  <a16:creationId xmlns:a16="http://schemas.microsoft.com/office/drawing/2014/main" id="{79442427-68C6-D8D4-336D-0A26BD08A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3890" y="2023667"/>
              <a:ext cx="248478" cy="248478"/>
            </a:xfrm>
            <a:prstGeom prst="rect">
              <a:avLst/>
            </a:prstGeom>
          </p:spPr>
        </p:pic>
      </p:grpSp>
      <p:pic>
        <p:nvPicPr>
          <p:cNvPr id="67" name="Picture 66" descr="A white paper with a red label&#10;&#10;Description automatically generated">
            <a:extLst>
              <a:ext uri="{FF2B5EF4-FFF2-40B4-BE49-F238E27FC236}">
                <a16:creationId xmlns:a16="http://schemas.microsoft.com/office/drawing/2014/main" id="{C9AB5E89-6D54-3F24-C855-364D78C80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938" y="2000452"/>
            <a:ext cx="508706" cy="508705"/>
          </a:xfrm>
          <a:prstGeom prst="rect">
            <a:avLst/>
          </a:prstGeom>
        </p:spPr>
      </p:pic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54E77FA7-67DC-4915-3D0B-7FADF57CB41D}"/>
              </a:ext>
            </a:extLst>
          </p:cNvPr>
          <p:cNvCxnSpPr>
            <a:cxnSpLocks/>
            <a:stCxn id="4" idx="1"/>
            <a:endCxn id="7" idx="2"/>
          </p:cNvCxnSpPr>
          <p:nvPr/>
        </p:nvCxnSpPr>
        <p:spPr>
          <a:xfrm rot="16200000" flipH="1">
            <a:off x="5670986" y="2940086"/>
            <a:ext cx="2246616" cy="23922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3" name="Picture 72" descr="A red triangle with a white exclamation mark&#10;&#10;Description automatically generated">
            <a:extLst>
              <a:ext uri="{FF2B5EF4-FFF2-40B4-BE49-F238E27FC236}">
                <a16:creationId xmlns:a16="http://schemas.microsoft.com/office/drawing/2014/main" id="{516A32A6-C04C-09E5-7B82-884EF3150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4523" y="4961358"/>
            <a:ext cx="521377" cy="528148"/>
          </a:xfrm>
          <a:prstGeom prst="rect">
            <a:avLst/>
          </a:prstGeom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83068E52-C48E-90AB-E7D1-0D29B7849955}"/>
              </a:ext>
            </a:extLst>
          </p:cNvPr>
          <p:cNvSpPr/>
          <p:nvPr/>
        </p:nvSpPr>
        <p:spPr>
          <a:xfrm>
            <a:off x="4249733" y="2196155"/>
            <a:ext cx="2696901" cy="817604"/>
          </a:xfrm>
          <a:prstGeom prst="cloud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Firebase through https server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D40F265-FA53-DE7F-3B6F-841F6269DCFF}"/>
              </a:ext>
            </a:extLst>
          </p:cNvPr>
          <p:cNvGrpSpPr/>
          <p:nvPr/>
        </p:nvGrpSpPr>
        <p:grpSpPr>
          <a:xfrm>
            <a:off x="7204141" y="2000451"/>
            <a:ext cx="508706" cy="508705"/>
            <a:chOff x="4714948" y="1977302"/>
            <a:chExt cx="508706" cy="508705"/>
          </a:xfrm>
        </p:grpSpPr>
        <p:pic>
          <p:nvPicPr>
            <p:cNvPr id="47" name="Picture 46" descr="A white paper with a red label&#10;&#10;Description automatically generated">
              <a:extLst>
                <a:ext uri="{FF2B5EF4-FFF2-40B4-BE49-F238E27FC236}">
                  <a16:creationId xmlns:a16="http://schemas.microsoft.com/office/drawing/2014/main" id="{20E54C20-41F5-F76A-7C40-DA06827DF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4948" y="1977302"/>
              <a:ext cx="508706" cy="508705"/>
            </a:xfrm>
            <a:prstGeom prst="rect">
              <a:avLst/>
            </a:prstGeom>
          </p:spPr>
        </p:pic>
        <p:pic>
          <p:nvPicPr>
            <p:cNvPr id="49" name="Graphic 48" descr="Lock with solid fill">
              <a:extLst>
                <a:ext uri="{FF2B5EF4-FFF2-40B4-BE49-F238E27FC236}">
                  <a16:creationId xmlns:a16="http://schemas.microsoft.com/office/drawing/2014/main" id="{A73ABB97-3B1D-532E-4CE0-3A99E1344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3890" y="2023667"/>
              <a:ext cx="248478" cy="248478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4B78D21-3749-2787-EA5F-CDCACF062B63}"/>
              </a:ext>
            </a:extLst>
          </p:cNvPr>
          <p:cNvSpPr txBox="1"/>
          <p:nvPr/>
        </p:nvSpPr>
        <p:spPr>
          <a:xfrm>
            <a:off x="9134850" y="1201214"/>
            <a:ext cx="98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OTP Key</a:t>
            </a:r>
          </a:p>
        </p:txBody>
      </p:sp>
      <p:pic>
        <p:nvPicPr>
          <p:cNvPr id="57" name="Graphic 56" descr="Old Key outline">
            <a:extLst>
              <a:ext uri="{FF2B5EF4-FFF2-40B4-BE49-F238E27FC236}">
                <a16:creationId xmlns:a16="http://schemas.microsoft.com/office/drawing/2014/main" id="{A257935B-7174-1BA2-4E73-DC95346D7D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0694" y="1201214"/>
            <a:ext cx="351516" cy="351516"/>
          </a:xfrm>
          <a:prstGeom prst="rect">
            <a:avLst/>
          </a:prstGeom>
        </p:spPr>
      </p:pic>
      <p:pic>
        <p:nvPicPr>
          <p:cNvPr id="58" name="Graphic 57" descr="Chat bubble outline">
            <a:extLst>
              <a:ext uri="{FF2B5EF4-FFF2-40B4-BE49-F238E27FC236}">
                <a16:creationId xmlns:a16="http://schemas.microsoft.com/office/drawing/2014/main" id="{E05A1C08-3B64-2975-4FBB-77373FE3AE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72087" y="806533"/>
            <a:ext cx="457200" cy="4572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2192A4D3-9E7F-CB99-7524-E08E19D582D2}"/>
              </a:ext>
            </a:extLst>
          </p:cNvPr>
          <p:cNvSpPr/>
          <p:nvPr/>
        </p:nvSpPr>
        <p:spPr>
          <a:xfrm>
            <a:off x="6972340" y="1617488"/>
            <a:ext cx="4880129" cy="190981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660209A-E4EB-281C-298E-1A1A7C60A6BB}"/>
              </a:ext>
            </a:extLst>
          </p:cNvPr>
          <p:cNvSpPr/>
          <p:nvPr/>
        </p:nvSpPr>
        <p:spPr>
          <a:xfrm>
            <a:off x="6972340" y="4270527"/>
            <a:ext cx="4880129" cy="190981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7D5C0D4-65AE-A728-E191-82E2FD102B62}"/>
              </a:ext>
            </a:extLst>
          </p:cNvPr>
          <p:cNvSpPr txBox="1"/>
          <p:nvPr/>
        </p:nvSpPr>
        <p:spPr>
          <a:xfrm>
            <a:off x="10860904" y="5778301"/>
            <a:ext cx="98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OTP Key</a:t>
            </a:r>
          </a:p>
        </p:txBody>
      </p:sp>
      <p:pic>
        <p:nvPicPr>
          <p:cNvPr id="76" name="Graphic 75" descr="Old Key outline">
            <a:extLst>
              <a:ext uri="{FF2B5EF4-FFF2-40B4-BE49-F238E27FC236}">
                <a16:creationId xmlns:a16="http://schemas.microsoft.com/office/drawing/2014/main" id="{F7FCF9A0-DC06-A1BA-343B-BEF97B42B9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86748" y="5778301"/>
            <a:ext cx="351516" cy="351516"/>
          </a:xfrm>
          <a:prstGeom prst="rect">
            <a:avLst/>
          </a:prstGeom>
        </p:spPr>
      </p:pic>
      <p:pic>
        <p:nvPicPr>
          <p:cNvPr id="77" name="Graphic 76" descr="Chat bubble outline">
            <a:extLst>
              <a:ext uri="{FF2B5EF4-FFF2-40B4-BE49-F238E27FC236}">
                <a16:creationId xmlns:a16="http://schemas.microsoft.com/office/drawing/2014/main" id="{DB5BFE48-2954-5103-B439-4F7AAB6157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98141" y="5383620"/>
            <a:ext cx="457200" cy="457200"/>
          </a:xfrm>
          <a:prstGeom prst="rect">
            <a:avLst/>
          </a:prstGeom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559CDB0-9DFA-5687-633E-5057F3357371}"/>
              </a:ext>
            </a:extLst>
          </p:cNvPr>
          <p:cNvCxnSpPr>
            <a:stCxn id="6" idx="4"/>
            <a:endCxn id="7" idx="6"/>
          </p:cNvCxnSpPr>
          <p:nvPr/>
        </p:nvCxnSpPr>
        <p:spPr>
          <a:xfrm rot="5400000">
            <a:off x="9364662" y="3702829"/>
            <a:ext cx="1830504" cy="1282847"/>
          </a:xfrm>
          <a:prstGeom prst="bent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E211006-E25F-651A-5E88-CF26697F475E}"/>
              </a:ext>
            </a:extLst>
          </p:cNvPr>
          <p:cNvSpPr txBox="1"/>
          <p:nvPr/>
        </p:nvSpPr>
        <p:spPr>
          <a:xfrm>
            <a:off x="6771156" y="3148533"/>
            <a:ext cx="1103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 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5F4B28B-16A6-B396-D2BB-C5CC1BCFC7DF}"/>
              </a:ext>
            </a:extLst>
          </p:cNvPr>
          <p:cNvSpPr txBox="1"/>
          <p:nvPr/>
        </p:nvSpPr>
        <p:spPr>
          <a:xfrm>
            <a:off x="6771156" y="5840820"/>
            <a:ext cx="1103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E717A-418C-DED8-95B5-8C9ECB207FB8}"/>
              </a:ext>
            </a:extLst>
          </p:cNvPr>
          <p:cNvSpPr txBox="1"/>
          <p:nvPr/>
        </p:nvSpPr>
        <p:spPr>
          <a:xfrm>
            <a:off x="3762598" y="363349"/>
            <a:ext cx="3950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Processes Overview</a:t>
            </a:r>
          </a:p>
        </p:txBody>
      </p:sp>
    </p:spTree>
    <p:extLst>
      <p:ext uri="{BB962C8B-B14F-4D97-AF65-F5344CB8AC3E}">
        <p14:creationId xmlns:p14="http://schemas.microsoft.com/office/powerpoint/2010/main" val="3009224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1556</Words>
  <Application>Microsoft Office PowerPoint</Application>
  <PresentationFormat>Widescreen</PresentationFormat>
  <Paragraphs>424</Paragraphs>
  <Slides>50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Aptos</vt:lpstr>
      <vt:lpstr>Aptos (Body)</vt:lpstr>
      <vt:lpstr>Aptos Display</vt:lpstr>
      <vt:lpstr>Arial</vt:lpstr>
      <vt:lpstr>Calibri</vt:lpstr>
      <vt:lpstr>Roboto Condensed Light</vt:lpstr>
      <vt:lpstr>Wingdings</vt:lpstr>
      <vt:lpstr>Office Theme</vt:lpstr>
      <vt:lpstr>Smart FOTA System</vt:lpstr>
      <vt:lpstr>Team Members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FOTA System</dc:title>
  <dc:creator>Mazen khaled</dc:creator>
  <cp:lastModifiedBy>Sayed Reda</cp:lastModifiedBy>
  <cp:revision>21</cp:revision>
  <dcterms:created xsi:type="dcterms:W3CDTF">2024-05-31T15:47:26Z</dcterms:created>
  <dcterms:modified xsi:type="dcterms:W3CDTF">2024-06-06T01:40:06Z</dcterms:modified>
</cp:coreProperties>
</file>